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6" Type="http://schemas.microsoft.com/office/2020/02/relationships/classificationlabels" Target="docMetadata/LabelInfo.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8" r:id="rId2"/>
    <p:sldId id="259" r:id="rId3"/>
    <p:sldId id="260" r:id="rId4"/>
    <p:sldId id="293"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94"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5" r:id="rId36"/>
    <p:sldId id="29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49"/>
    <a:srgbClr val="54C4EC"/>
    <a:srgbClr val="D5E8D4"/>
    <a:srgbClr val="D0E5F4"/>
    <a:srgbClr val="484644"/>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3474" autoAdjust="0"/>
  </p:normalViewPr>
  <p:slideViewPr>
    <p:cSldViewPr snapToGrid="0">
      <p:cViewPr varScale="1">
        <p:scale>
          <a:sx n="86" d="100"/>
          <a:sy n="86" d="100"/>
        </p:scale>
        <p:origin x="129" y="30"/>
      </p:cViewPr>
      <p:guideLst/>
    </p:cSldViewPr>
  </p:slideViewPr>
  <p:notesTextViewPr>
    <p:cViewPr>
      <p:scale>
        <a:sx n="3" d="2"/>
        <a:sy n="3" d="2"/>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0275A-C9F3-40F7-8FAA-47BA5C22576B}" type="datetimeFigureOut">
              <a:rPr lang="en-GB" smtClean="0"/>
              <a:t>17/03/2023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83B86-6BA7-42C9-8468-50D6B0B597C3}" type="slidenum">
              <a:rPr lang="en-GB" smtClean="0"/>
              <a:t>‹#›</a:t>
            </a:fld>
            <a:endParaRPr lang="en-GB"/>
          </a:p>
        </p:txBody>
      </p:sp>
    </p:spTree>
    <p:extLst>
      <p:ext uri="{BB962C8B-B14F-4D97-AF65-F5344CB8AC3E}">
        <p14:creationId xmlns:p14="http://schemas.microsoft.com/office/powerpoint/2010/main" val="3244064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4</a:t>
            </a:fld>
            <a:endParaRPr lang="en-GB"/>
          </a:p>
        </p:txBody>
      </p:sp>
    </p:spTree>
    <p:extLst>
      <p:ext uri="{BB962C8B-B14F-4D97-AF65-F5344CB8AC3E}">
        <p14:creationId xmlns:p14="http://schemas.microsoft.com/office/powerpoint/2010/main" val="1978188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34</a:t>
            </a:fld>
            <a:endParaRPr lang="en-GB"/>
          </a:p>
        </p:txBody>
      </p:sp>
    </p:spTree>
    <p:extLst>
      <p:ext uri="{BB962C8B-B14F-4D97-AF65-F5344CB8AC3E}">
        <p14:creationId xmlns:p14="http://schemas.microsoft.com/office/powerpoint/2010/main" val="3165367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35</a:t>
            </a:fld>
            <a:endParaRPr lang="en-GB"/>
          </a:p>
        </p:txBody>
      </p:sp>
    </p:spTree>
    <p:extLst>
      <p:ext uri="{BB962C8B-B14F-4D97-AF65-F5344CB8AC3E}">
        <p14:creationId xmlns:p14="http://schemas.microsoft.com/office/powerpoint/2010/main" val="264470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you have a clear understanding of the organization's needs and goals, you can then begin to identify specific requirements for the compute design, such as the type and amount of computing power needed, the type of software and applications that will be used, and any other specialized requirements that may be necessary</a:t>
            </a:r>
          </a:p>
        </p:txBody>
      </p:sp>
      <p:sp>
        <p:nvSpPr>
          <p:cNvPr id="4" name="Slide Number Placeholder 3"/>
          <p:cNvSpPr>
            <a:spLocks noGrp="1"/>
          </p:cNvSpPr>
          <p:nvPr>
            <p:ph type="sldNum" sz="quarter" idx="5"/>
          </p:nvPr>
        </p:nvSpPr>
        <p:spPr/>
        <p:txBody>
          <a:bodyPr/>
          <a:lstStyle/>
          <a:p>
            <a:fld id="{2A783B86-6BA7-42C9-8468-50D6B0B597C3}" type="slidenum">
              <a:rPr lang="en-GB" smtClean="0"/>
              <a:t>5</a:t>
            </a:fld>
            <a:endParaRPr lang="en-GB"/>
          </a:p>
        </p:txBody>
      </p:sp>
    </p:spTree>
    <p:extLst>
      <p:ext uri="{BB962C8B-B14F-4D97-AF65-F5344CB8AC3E}">
        <p14:creationId xmlns:p14="http://schemas.microsoft.com/office/powerpoint/2010/main" val="305600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GB" dirty="0">
                <a:latin typeface="Heebo" pitchFamily="2" charset="-79"/>
                <a:cs typeface="Heebo" pitchFamily="2" charset="-79"/>
              </a:rPr>
              <a:t>Establishing design principles in an end-use compute design is important because it helps to ensure that the design is consistent, reliable, and effective. </a:t>
            </a:r>
          </a:p>
          <a:p>
            <a:pPr marL="0" indent="0" fontAlgn="base">
              <a:buNone/>
            </a:pPr>
            <a:r>
              <a:rPr lang="en-GB" dirty="0">
                <a:latin typeface="Heebo" pitchFamily="2" charset="-79"/>
                <a:cs typeface="Heebo" pitchFamily="2" charset="-79"/>
              </a:rPr>
              <a:t>Design principles provide a set of guidelines that you can follow when creating a system, and they help to ensure that the system will meet the needs of the end-users. Additionally, design principles can help to ensure that the system is easy to use and maintain, and that it is scalable and flexible enough to accommodate future changes and growth. </a:t>
            </a:r>
          </a:p>
          <a:p>
            <a:pPr marL="0" indent="0" fontAlgn="base">
              <a:buNone/>
            </a:pPr>
            <a:r>
              <a:rPr lang="en-GB" dirty="0">
                <a:latin typeface="Heebo" pitchFamily="2" charset="-79"/>
                <a:cs typeface="Heebo" pitchFamily="2" charset="-79"/>
              </a:rPr>
              <a:t>By establishing design principles early on in the design process, designers can save time and effort by avoiding the need to make changes later on, and they can help to ensure that the end product is of high quality.</a:t>
            </a:r>
          </a:p>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8</a:t>
            </a:fld>
            <a:endParaRPr lang="en-GB"/>
          </a:p>
        </p:txBody>
      </p:sp>
    </p:spTree>
    <p:extLst>
      <p:ext uri="{BB962C8B-B14F-4D97-AF65-F5344CB8AC3E}">
        <p14:creationId xmlns:p14="http://schemas.microsoft.com/office/powerpoint/2010/main" val="3832995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Measuring organizational requirements against a technical capability model can help to ensure that the compute design being developed will meet the specific needs and goals of the organization. </a:t>
            </a:r>
          </a:p>
          <a:p>
            <a:pPr marL="0" indent="0">
              <a:buNone/>
            </a:pPr>
            <a:endParaRPr lang="en-GB" dirty="0"/>
          </a:p>
          <a:p>
            <a:pPr marL="0" indent="0">
              <a:buNone/>
            </a:pPr>
            <a:r>
              <a:rPr lang="en-GB" dirty="0"/>
              <a:t>By comparing the organization's requirements to the technical capabilities outlined in the model, you can identify any gaps or weaknesses that may need to be addressed in the design, as well as any areas where the organization may be over- or under-investing in certain technologies or capabilities. </a:t>
            </a:r>
          </a:p>
          <a:p>
            <a:pPr marL="0" indent="0">
              <a:buNone/>
            </a:pPr>
            <a:endParaRPr lang="en-GB" dirty="0"/>
          </a:p>
          <a:p>
            <a:pPr marL="0" indent="0">
              <a:buNone/>
            </a:pPr>
            <a:r>
              <a:rPr lang="en-GB" dirty="0"/>
              <a:t>This can help to ensure that the compute design is tailored to the organization's specific needs and will support its operations effectively. </a:t>
            </a:r>
          </a:p>
          <a:p>
            <a:pPr marL="0" indent="0">
              <a:buNone/>
            </a:pPr>
            <a:endParaRPr lang="en-GB" dirty="0"/>
          </a:p>
          <a:p>
            <a:pPr marL="0" indent="0">
              <a:buNone/>
            </a:pPr>
            <a:r>
              <a:rPr lang="en-GB" dirty="0"/>
              <a:t>Additionally, measuring organizational requirements against a technical capability model can provide a useful benchmark for assessing the potential impact of the compute design on the organization's overall performance.</a:t>
            </a:r>
          </a:p>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11</a:t>
            </a:fld>
            <a:endParaRPr lang="en-GB"/>
          </a:p>
        </p:txBody>
      </p:sp>
    </p:spTree>
    <p:extLst>
      <p:ext uri="{BB962C8B-B14F-4D97-AF65-F5344CB8AC3E}">
        <p14:creationId xmlns:p14="http://schemas.microsoft.com/office/powerpoint/2010/main" val="367361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14</a:t>
            </a:fld>
            <a:endParaRPr lang="en-GB"/>
          </a:p>
        </p:txBody>
      </p:sp>
    </p:spTree>
    <p:extLst>
      <p:ext uri="{BB962C8B-B14F-4D97-AF65-F5344CB8AC3E}">
        <p14:creationId xmlns:p14="http://schemas.microsoft.com/office/powerpoint/2010/main" val="3755082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Companion guide: https://www.cisecurity.org/insights/white-papers/cis-controls-v8-cloud-companion-guide - https://1drv.ms/b/s!ArL-4ScidgM6kplXsCIH12hTkEpeZw?e=yKhdbZ</a:t>
            </a:r>
          </a:p>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19</a:t>
            </a:fld>
            <a:endParaRPr lang="en-GB"/>
          </a:p>
        </p:txBody>
      </p:sp>
    </p:spTree>
    <p:extLst>
      <p:ext uri="{BB962C8B-B14F-4D97-AF65-F5344CB8AC3E}">
        <p14:creationId xmlns:p14="http://schemas.microsoft.com/office/powerpoint/2010/main" val="2175909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Companion guide: https://www.cisecurity.org/insights/white-papers/cis-controls-v8-cloud-companion-guide - https://1drv.ms/b/s!ArL-4ScidgM6kplXsCIH12hTkEpeZw?e=yKhdbZ</a:t>
            </a:r>
          </a:p>
          <a:p>
            <a:endParaRPr lang="en-GB" dirty="0"/>
          </a:p>
          <a:p>
            <a:r>
              <a:rPr lang="en-GB" dirty="0"/>
              <a:t>Here are 3 examples of mapped controls within the </a:t>
            </a:r>
            <a:r>
              <a:rPr lang="en-GB"/>
              <a:t>CIS framework</a:t>
            </a:r>
            <a:endParaRPr lang="en-GB" dirty="0"/>
          </a:p>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20</a:t>
            </a:fld>
            <a:endParaRPr lang="en-GB"/>
          </a:p>
        </p:txBody>
      </p:sp>
    </p:spTree>
    <p:extLst>
      <p:ext uri="{BB962C8B-B14F-4D97-AF65-F5344CB8AC3E}">
        <p14:creationId xmlns:p14="http://schemas.microsoft.com/office/powerpoint/2010/main" val="127001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21</a:t>
            </a:fld>
            <a:endParaRPr lang="en-GB"/>
          </a:p>
        </p:txBody>
      </p:sp>
    </p:spTree>
    <p:extLst>
      <p:ext uri="{BB962C8B-B14F-4D97-AF65-F5344CB8AC3E}">
        <p14:creationId xmlns:p14="http://schemas.microsoft.com/office/powerpoint/2010/main" val="3980454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A783B86-6BA7-42C9-8468-50D6B0B597C3}" type="slidenum">
              <a:rPr lang="en-GB" smtClean="0"/>
              <a:t>22</a:t>
            </a:fld>
            <a:endParaRPr lang="en-GB"/>
          </a:p>
        </p:txBody>
      </p:sp>
    </p:spTree>
    <p:extLst>
      <p:ext uri="{BB962C8B-B14F-4D97-AF65-F5344CB8AC3E}">
        <p14:creationId xmlns:p14="http://schemas.microsoft.com/office/powerpoint/2010/main" val="156141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957B-4E48-55CF-6A23-8677A6185B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08E2C9-098C-8F01-4D08-9C8B2AC77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2975118-F4A4-0985-7AF9-F3405EF266FF}"/>
              </a:ext>
            </a:extLst>
          </p:cNvPr>
          <p:cNvSpPr>
            <a:spLocks noGrp="1"/>
          </p:cNvSpPr>
          <p:nvPr>
            <p:ph type="dt" sz="half" idx="10"/>
          </p:nvPr>
        </p:nvSpPr>
        <p:spPr/>
        <p:txBody>
          <a:bodyPr/>
          <a:lstStyle/>
          <a:p>
            <a:fld id="{5EF9B365-D480-444C-921D-1ED4FE0C5264}" type="datetime1">
              <a:rPr lang="en-GB" smtClean="0"/>
              <a:t>17/03/2023</a:t>
            </a:fld>
            <a:endParaRPr lang="en-GB"/>
          </a:p>
        </p:txBody>
      </p:sp>
      <p:sp>
        <p:nvSpPr>
          <p:cNvPr id="5" name="Footer Placeholder 4">
            <a:extLst>
              <a:ext uri="{FF2B5EF4-FFF2-40B4-BE49-F238E27FC236}">
                <a16:creationId xmlns:a16="http://schemas.microsoft.com/office/drawing/2014/main" id="{513E48A0-0C84-C2E1-576D-14D156F48A84}"/>
              </a:ext>
            </a:extLst>
          </p:cNvPr>
          <p:cNvSpPr>
            <a:spLocks noGrp="1"/>
          </p:cNvSpPr>
          <p:nvPr>
            <p:ph type="ftr" sz="quarter" idx="11"/>
          </p:nvPr>
        </p:nvSpPr>
        <p:spPr/>
        <p:txBody>
          <a:bodyPr/>
          <a:lstStyle/>
          <a:p>
            <a:r>
              <a:rPr lang="en-GB"/>
              <a:t>Ru Campbell MVP | @rucam365</a:t>
            </a:r>
          </a:p>
        </p:txBody>
      </p:sp>
      <p:sp>
        <p:nvSpPr>
          <p:cNvPr id="6" name="Slide Number Placeholder 5">
            <a:extLst>
              <a:ext uri="{FF2B5EF4-FFF2-40B4-BE49-F238E27FC236}">
                <a16:creationId xmlns:a16="http://schemas.microsoft.com/office/drawing/2014/main" id="{36A1DA60-A3BF-FA0A-324F-A777DE926560}"/>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32219987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13801-CEB4-D456-E743-CCDD34F0C3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A6771C-55B0-2567-3CC7-518A148F3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FD645C-1625-C787-76E8-9511EAD29E3A}"/>
              </a:ext>
            </a:extLst>
          </p:cNvPr>
          <p:cNvSpPr>
            <a:spLocks noGrp="1"/>
          </p:cNvSpPr>
          <p:nvPr>
            <p:ph type="dt" sz="half" idx="10"/>
          </p:nvPr>
        </p:nvSpPr>
        <p:spPr/>
        <p:txBody>
          <a:bodyPr/>
          <a:lstStyle/>
          <a:p>
            <a:fld id="{6F0927D8-E93B-4171-9D34-943DAEB756DF}" type="datetime1">
              <a:rPr lang="en-GB" smtClean="0"/>
              <a:t>17/03/2023</a:t>
            </a:fld>
            <a:endParaRPr lang="en-GB"/>
          </a:p>
        </p:txBody>
      </p:sp>
      <p:sp>
        <p:nvSpPr>
          <p:cNvPr id="5" name="Footer Placeholder 4">
            <a:extLst>
              <a:ext uri="{FF2B5EF4-FFF2-40B4-BE49-F238E27FC236}">
                <a16:creationId xmlns:a16="http://schemas.microsoft.com/office/drawing/2014/main" id="{823615CD-8C58-34D9-4408-18B9CEE2B73E}"/>
              </a:ext>
            </a:extLst>
          </p:cNvPr>
          <p:cNvSpPr>
            <a:spLocks noGrp="1"/>
          </p:cNvSpPr>
          <p:nvPr>
            <p:ph type="ftr" sz="quarter" idx="11"/>
          </p:nvPr>
        </p:nvSpPr>
        <p:spPr/>
        <p:txBody>
          <a:bodyPr/>
          <a:lstStyle/>
          <a:p>
            <a:r>
              <a:rPr lang="en-GB"/>
              <a:t>Ru Campbell MVP | @rucam365</a:t>
            </a:r>
          </a:p>
        </p:txBody>
      </p:sp>
      <p:sp>
        <p:nvSpPr>
          <p:cNvPr id="6" name="Slide Number Placeholder 5">
            <a:extLst>
              <a:ext uri="{FF2B5EF4-FFF2-40B4-BE49-F238E27FC236}">
                <a16:creationId xmlns:a16="http://schemas.microsoft.com/office/drawing/2014/main" id="{A245372E-C034-490E-4A46-DAA829BC8922}"/>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8791969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5EAD49-F313-AF52-F565-03E3AAB6B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6D7B67-899F-25D4-A276-E78FBBC2D1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CCA526-4D18-4887-656E-4C2F2AF5CF69}"/>
              </a:ext>
            </a:extLst>
          </p:cNvPr>
          <p:cNvSpPr>
            <a:spLocks noGrp="1"/>
          </p:cNvSpPr>
          <p:nvPr>
            <p:ph type="dt" sz="half" idx="10"/>
          </p:nvPr>
        </p:nvSpPr>
        <p:spPr/>
        <p:txBody>
          <a:bodyPr/>
          <a:lstStyle/>
          <a:p>
            <a:fld id="{1BD3E648-95EF-4F9B-B211-BA06D63AD9F6}" type="datetime1">
              <a:rPr lang="en-GB" smtClean="0"/>
              <a:t>17/03/2023</a:t>
            </a:fld>
            <a:endParaRPr lang="en-GB"/>
          </a:p>
        </p:txBody>
      </p:sp>
      <p:sp>
        <p:nvSpPr>
          <p:cNvPr id="5" name="Footer Placeholder 4">
            <a:extLst>
              <a:ext uri="{FF2B5EF4-FFF2-40B4-BE49-F238E27FC236}">
                <a16:creationId xmlns:a16="http://schemas.microsoft.com/office/drawing/2014/main" id="{C20B797F-A122-CB04-50E9-43815D8C4523}"/>
              </a:ext>
            </a:extLst>
          </p:cNvPr>
          <p:cNvSpPr>
            <a:spLocks noGrp="1"/>
          </p:cNvSpPr>
          <p:nvPr>
            <p:ph type="ftr" sz="quarter" idx="11"/>
          </p:nvPr>
        </p:nvSpPr>
        <p:spPr/>
        <p:txBody>
          <a:bodyPr/>
          <a:lstStyle/>
          <a:p>
            <a:r>
              <a:rPr lang="en-GB"/>
              <a:t>Ru Campbell MVP | @rucam365</a:t>
            </a:r>
          </a:p>
        </p:txBody>
      </p:sp>
      <p:sp>
        <p:nvSpPr>
          <p:cNvPr id="6" name="Slide Number Placeholder 5">
            <a:extLst>
              <a:ext uri="{FF2B5EF4-FFF2-40B4-BE49-F238E27FC236}">
                <a16:creationId xmlns:a16="http://schemas.microsoft.com/office/drawing/2014/main" id="{6AFC5686-EB9F-1C9F-E4F2-8E6C0159BF55}"/>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4816951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C1B4-FE68-63EF-74A7-810E2EE1CF5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A2D16E-6BB9-A539-79C8-CA55B76F01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888345-249E-6A6D-54FD-80648D6D41B9}"/>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AA6DE619-0601-5606-2B48-A8DE8806704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6E5F18C-034E-FBAB-6ADE-983E56DAFDC2}"/>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7808315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3D8A-EAA8-A90C-92AF-3BFFDF53B7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077835A-F2D6-5F3B-BC1B-3405A5B8CF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4A4B61-26DF-C7C4-2676-93F4BCE31173}"/>
              </a:ext>
            </a:extLst>
          </p:cNvPr>
          <p:cNvSpPr>
            <a:spLocks noGrp="1"/>
          </p:cNvSpPr>
          <p:nvPr>
            <p:ph type="dt" sz="half" idx="10"/>
          </p:nvPr>
        </p:nvSpPr>
        <p:spPr/>
        <p:txBody>
          <a:bodyPr/>
          <a:lstStyle/>
          <a:p>
            <a:fld id="{72473535-B2C8-4CCB-AFE7-365529B74E66}" type="datetime1">
              <a:rPr lang="en-GB" smtClean="0"/>
              <a:t>17/03/2023</a:t>
            </a:fld>
            <a:endParaRPr lang="en-GB"/>
          </a:p>
        </p:txBody>
      </p:sp>
      <p:sp>
        <p:nvSpPr>
          <p:cNvPr id="5" name="Footer Placeholder 4">
            <a:extLst>
              <a:ext uri="{FF2B5EF4-FFF2-40B4-BE49-F238E27FC236}">
                <a16:creationId xmlns:a16="http://schemas.microsoft.com/office/drawing/2014/main" id="{0A0145C2-28CC-5332-5BF5-3458DABF7CF4}"/>
              </a:ext>
            </a:extLst>
          </p:cNvPr>
          <p:cNvSpPr>
            <a:spLocks noGrp="1"/>
          </p:cNvSpPr>
          <p:nvPr>
            <p:ph type="ftr" sz="quarter" idx="11"/>
          </p:nvPr>
        </p:nvSpPr>
        <p:spPr/>
        <p:txBody>
          <a:bodyPr/>
          <a:lstStyle/>
          <a:p>
            <a:r>
              <a:rPr lang="en-GB"/>
              <a:t>Ru Campbell MVP | @rucam365</a:t>
            </a:r>
          </a:p>
        </p:txBody>
      </p:sp>
      <p:sp>
        <p:nvSpPr>
          <p:cNvPr id="6" name="Slide Number Placeholder 5">
            <a:extLst>
              <a:ext uri="{FF2B5EF4-FFF2-40B4-BE49-F238E27FC236}">
                <a16:creationId xmlns:a16="http://schemas.microsoft.com/office/drawing/2014/main" id="{4131FA2C-9AEA-C4D5-70F1-3C9AB4119C7B}"/>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19869419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B821-BA6B-10C5-BE60-2B6EC50E68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EE35E6-A5A5-1774-53EA-5D2F062266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CDC4F7C-7DAE-5984-A882-8CAE1477F8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C8FFF23-92DF-099D-60FC-830B89A29A55}"/>
              </a:ext>
            </a:extLst>
          </p:cNvPr>
          <p:cNvSpPr>
            <a:spLocks noGrp="1"/>
          </p:cNvSpPr>
          <p:nvPr>
            <p:ph type="dt" sz="half" idx="10"/>
          </p:nvPr>
        </p:nvSpPr>
        <p:spPr/>
        <p:txBody>
          <a:bodyPr/>
          <a:lstStyle/>
          <a:p>
            <a:fld id="{0AF4615D-7345-4FAC-95B7-56E8F3FD59DB}" type="datetime1">
              <a:rPr lang="en-GB" smtClean="0"/>
              <a:t>17/03/2023</a:t>
            </a:fld>
            <a:endParaRPr lang="en-GB"/>
          </a:p>
        </p:txBody>
      </p:sp>
      <p:sp>
        <p:nvSpPr>
          <p:cNvPr id="6" name="Footer Placeholder 5">
            <a:extLst>
              <a:ext uri="{FF2B5EF4-FFF2-40B4-BE49-F238E27FC236}">
                <a16:creationId xmlns:a16="http://schemas.microsoft.com/office/drawing/2014/main" id="{FB95F8F1-AB5D-8F56-E266-8D19320ABD6C}"/>
              </a:ext>
            </a:extLst>
          </p:cNvPr>
          <p:cNvSpPr>
            <a:spLocks noGrp="1"/>
          </p:cNvSpPr>
          <p:nvPr>
            <p:ph type="ftr" sz="quarter" idx="11"/>
          </p:nvPr>
        </p:nvSpPr>
        <p:spPr/>
        <p:txBody>
          <a:bodyPr/>
          <a:lstStyle/>
          <a:p>
            <a:r>
              <a:rPr lang="en-GB"/>
              <a:t>Ru Campbell MVP | @rucam365</a:t>
            </a:r>
          </a:p>
        </p:txBody>
      </p:sp>
      <p:sp>
        <p:nvSpPr>
          <p:cNvPr id="7" name="Slide Number Placeholder 6">
            <a:extLst>
              <a:ext uri="{FF2B5EF4-FFF2-40B4-BE49-F238E27FC236}">
                <a16:creationId xmlns:a16="http://schemas.microsoft.com/office/drawing/2014/main" id="{82CAB763-4FFB-763C-CE03-89C6BFD23EFF}"/>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29111251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18DA-7E02-1137-9C8C-9E8A63ABD04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C41523F-8ABB-CFD1-1D50-81FF155B3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717C2-D892-822C-AAC8-58C663886B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677B2B2-4377-0E19-0CC5-3DC67C997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F082B7-A9B1-9210-E4D8-75D80C58D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EB9A72C-9D84-CEFB-4245-2BC47798B18C}"/>
              </a:ext>
            </a:extLst>
          </p:cNvPr>
          <p:cNvSpPr>
            <a:spLocks noGrp="1"/>
          </p:cNvSpPr>
          <p:nvPr>
            <p:ph type="dt" sz="half" idx="10"/>
          </p:nvPr>
        </p:nvSpPr>
        <p:spPr/>
        <p:txBody>
          <a:bodyPr/>
          <a:lstStyle/>
          <a:p>
            <a:fld id="{7471781B-C210-46DD-9172-34A8E73DB71F}" type="datetime1">
              <a:rPr lang="en-GB" smtClean="0"/>
              <a:t>17/03/2023</a:t>
            </a:fld>
            <a:endParaRPr lang="en-GB"/>
          </a:p>
        </p:txBody>
      </p:sp>
      <p:sp>
        <p:nvSpPr>
          <p:cNvPr id="8" name="Footer Placeholder 7">
            <a:extLst>
              <a:ext uri="{FF2B5EF4-FFF2-40B4-BE49-F238E27FC236}">
                <a16:creationId xmlns:a16="http://schemas.microsoft.com/office/drawing/2014/main" id="{398CC072-4239-06E2-7EB5-D51273AD7FE8}"/>
              </a:ext>
            </a:extLst>
          </p:cNvPr>
          <p:cNvSpPr>
            <a:spLocks noGrp="1"/>
          </p:cNvSpPr>
          <p:nvPr>
            <p:ph type="ftr" sz="quarter" idx="11"/>
          </p:nvPr>
        </p:nvSpPr>
        <p:spPr/>
        <p:txBody>
          <a:bodyPr/>
          <a:lstStyle/>
          <a:p>
            <a:r>
              <a:rPr lang="en-GB"/>
              <a:t>Ru Campbell MVP | @rucam365</a:t>
            </a:r>
          </a:p>
        </p:txBody>
      </p:sp>
      <p:sp>
        <p:nvSpPr>
          <p:cNvPr id="9" name="Slide Number Placeholder 8">
            <a:extLst>
              <a:ext uri="{FF2B5EF4-FFF2-40B4-BE49-F238E27FC236}">
                <a16:creationId xmlns:a16="http://schemas.microsoft.com/office/drawing/2014/main" id="{8A1FDE3F-092A-A07B-1095-972BA281FD69}"/>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7254208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63D5-04B2-AAA5-8C5E-ED0FA5C13A0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F6C8393-3305-A91D-1B61-70EE3430F62B}"/>
              </a:ext>
            </a:extLst>
          </p:cNvPr>
          <p:cNvSpPr>
            <a:spLocks noGrp="1"/>
          </p:cNvSpPr>
          <p:nvPr>
            <p:ph type="dt" sz="half" idx="10"/>
          </p:nvPr>
        </p:nvSpPr>
        <p:spPr/>
        <p:txBody>
          <a:bodyPr/>
          <a:lstStyle/>
          <a:p>
            <a:fld id="{BAA2CD97-1A53-430C-8D87-E5F6D51934AA}" type="datetime1">
              <a:rPr lang="en-GB" smtClean="0"/>
              <a:t>17/03/2023</a:t>
            </a:fld>
            <a:endParaRPr lang="en-GB"/>
          </a:p>
        </p:txBody>
      </p:sp>
      <p:sp>
        <p:nvSpPr>
          <p:cNvPr id="4" name="Footer Placeholder 3">
            <a:extLst>
              <a:ext uri="{FF2B5EF4-FFF2-40B4-BE49-F238E27FC236}">
                <a16:creationId xmlns:a16="http://schemas.microsoft.com/office/drawing/2014/main" id="{6D04C438-68C4-7810-7D03-D1E2D7168A73}"/>
              </a:ext>
            </a:extLst>
          </p:cNvPr>
          <p:cNvSpPr>
            <a:spLocks noGrp="1"/>
          </p:cNvSpPr>
          <p:nvPr>
            <p:ph type="ftr" sz="quarter" idx="11"/>
          </p:nvPr>
        </p:nvSpPr>
        <p:spPr/>
        <p:txBody>
          <a:bodyPr/>
          <a:lstStyle/>
          <a:p>
            <a:r>
              <a:rPr lang="en-GB"/>
              <a:t>Ru Campbell MVP | @rucam365</a:t>
            </a:r>
          </a:p>
        </p:txBody>
      </p:sp>
      <p:sp>
        <p:nvSpPr>
          <p:cNvPr id="5" name="Slide Number Placeholder 4">
            <a:extLst>
              <a:ext uri="{FF2B5EF4-FFF2-40B4-BE49-F238E27FC236}">
                <a16:creationId xmlns:a16="http://schemas.microsoft.com/office/drawing/2014/main" id="{2A0F38A9-635E-AD2B-154D-71C0ABF6CADA}"/>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16533286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695ED-2EF2-AA36-6C07-4F064101841D}"/>
              </a:ext>
            </a:extLst>
          </p:cNvPr>
          <p:cNvSpPr>
            <a:spLocks noGrp="1"/>
          </p:cNvSpPr>
          <p:nvPr>
            <p:ph type="dt" sz="half" idx="10"/>
          </p:nvPr>
        </p:nvSpPr>
        <p:spPr/>
        <p:txBody>
          <a:bodyPr/>
          <a:lstStyle/>
          <a:p>
            <a:fld id="{99A7F98A-C38B-469F-98D3-9442FB6AF27B}" type="datetime1">
              <a:rPr lang="en-GB" smtClean="0"/>
              <a:t>17/03/2023</a:t>
            </a:fld>
            <a:endParaRPr lang="en-GB"/>
          </a:p>
        </p:txBody>
      </p:sp>
      <p:sp>
        <p:nvSpPr>
          <p:cNvPr id="3" name="Footer Placeholder 2">
            <a:extLst>
              <a:ext uri="{FF2B5EF4-FFF2-40B4-BE49-F238E27FC236}">
                <a16:creationId xmlns:a16="http://schemas.microsoft.com/office/drawing/2014/main" id="{A637AC08-DCF5-8B45-01F3-33759EF416A1}"/>
              </a:ext>
            </a:extLst>
          </p:cNvPr>
          <p:cNvSpPr>
            <a:spLocks noGrp="1"/>
          </p:cNvSpPr>
          <p:nvPr>
            <p:ph type="ftr" sz="quarter" idx="11"/>
          </p:nvPr>
        </p:nvSpPr>
        <p:spPr/>
        <p:txBody>
          <a:bodyPr/>
          <a:lstStyle/>
          <a:p>
            <a:r>
              <a:rPr lang="en-GB"/>
              <a:t>Ru Campbell MVP | @rucam365</a:t>
            </a:r>
          </a:p>
        </p:txBody>
      </p:sp>
      <p:sp>
        <p:nvSpPr>
          <p:cNvPr id="4" name="Slide Number Placeholder 3">
            <a:extLst>
              <a:ext uri="{FF2B5EF4-FFF2-40B4-BE49-F238E27FC236}">
                <a16:creationId xmlns:a16="http://schemas.microsoft.com/office/drawing/2014/main" id="{9A6446C7-6B93-F5C1-2687-DD9809F1F371}"/>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5543328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6D71-C1E2-F11C-56CA-4E65C9213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3CBABA-E3C2-EC56-DE1E-3AC895D532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3E8C7F6-FE6B-17F6-C8BC-F3E71A19E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C1335-8C2D-CD83-A6FB-AA0FD5B32A2C}"/>
              </a:ext>
            </a:extLst>
          </p:cNvPr>
          <p:cNvSpPr>
            <a:spLocks noGrp="1"/>
          </p:cNvSpPr>
          <p:nvPr>
            <p:ph type="dt" sz="half" idx="10"/>
          </p:nvPr>
        </p:nvSpPr>
        <p:spPr/>
        <p:txBody>
          <a:bodyPr/>
          <a:lstStyle/>
          <a:p>
            <a:fld id="{A96CFC68-94AB-4A40-BF99-175C0B01A2ED}" type="datetime1">
              <a:rPr lang="en-GB" smtClean="0"/>
              <a:t>17/03/2023</a:t>
            </a:fld>
            <a:endParaRPr lang="en-GB"/>
          </a:p>
        </p:txBody>
      </p:sp>
      <p:sp>
        <p:nvSpPr>
          <p:cNvPr id="6" name="Footer Placeholder 5">
            <a:extLst>
              <a:ext uri="{FF2B5EF4-FFF2-40B4-BE49-F238E27FC236}">
                <a16:creationId xmlns:a16="http://schemas.microsoft.com/office/drawing/2014/main" id="{7AFF998B-17DE-1C0D-4255-FBB0C1D9F64B}"/>
              </a:ext>
            </a:extLst>
          </p:cNvPr>
          <p:cNvSpPr>
            <a:spLocks noGrp="1"/>
          </p:cNvSpPr>
          <p:nvPr>
            <p:ph type="ftr" sz="quarter" idx="11"/>
          </p:nvPr>
        </p:nvSpPr>
        <p:spPr/>
        <p:txBody>
          <a:bodyPr/>
          <a:lstStyle/>
          <a:p>
            <a:r>
              <a:rPr lang="en-GB"/>
              <a:t>Ru Campbell MVP | @rucam365</a:t>
            </a:r>
          </a:p>
        </p:txBody>
      </p:sp>
      <p:sp>
        <p:nvSpPr>
          <p:cNvPr id="7" name="Slide Number Placeholder 6">
            <a:extLst>
              <a:ext uri="{FF2B5EF4-FFF2-40B4-BE49-F238E27FC236}">
                <a16:creationId xmlns:a16="http://schemas.microsoft.com/office/drawing/2014/main" id="{7FBBC8BD-35A4-2D01-46B6-9FE54C0C69A5}"/>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27633428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BC6F-217F-EBB2-89F4-C827A9D11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F0C5AC0-4681-92EB-8388-ED851A5B9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5A03AD-7F71-1B4C-0B9F-1CDAD93228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CFFBDD-20A6-85F7-7AB3-210515B9F062}"/>
              </a:ext>
            </a:extLst>
          </p:cNvPr>
          <p:cNvSpPr>
            <a:spLocks noGrp="1"/>
          </p:cNvSpPr>
          <p:nvPr>
            <p:ph type="dt" sz="half" idx="10"/>
          </p:nvPr>
        </p:nvSpPr>
        <p:spPr/>
        <p:txBody>
          <a:bodyPr/>
          <a:lstStyle/>
          <a:p>
            <a:fld id="{BE074224-41E9-4FF1-9D40-7AF2B14D7215}" type="datetime1">
              <a:rPr lang="en-GB" smtClean="0"/>
              <a:t>17/03/2023</a:t>
            </a:fld>
            <a:endParaRPr lang="en-GB"/>
          </a:p>
        </p:txBody>
      </p:sp>
      <p:sp>
        <p:nvSpPr>
          <p:cNvPr id="6" name="Footer Placeholder 5">
            <a:extLst>
              <a:ext uri="{FF2B5EF4-FFF2-40B4-BE49-F238E27FC236}">
                <a16:creationId xmlns:a16="http://schemas.microsoft.com/office/drawing/2014/main" id="{3394799B-66C8-D46B-935A-3F130CE8268F}"/>
              </a:ext>
            </a:extLst>
          </p:cNvPr>
          <p:cNvSpPr>
            <a:spLocks noGrp="1"/>
          </p:cNvSpPr>
          <p:nvPr>
            <p:ph type="ftr" sz="quarter" idx="11"/>
          </p:nvPr>
        </p:nvSpPr>
        <p:spPr/>
        <p:txBody>
          <a:bodyPr/>
          <a:lstStyle/>
          <a:p>
            <a:r>
              <a:rPr lang="en-GB"/>
              <a:t>Ru Campbell MVP | @rucam365</a:t>
            </a:r>
          </a:p>
        </p:txBody>
      </p:sp>
      <p:sp>
        <p:nvSpPr>
          <p:cNvPr id="7" name="Slide Number Placeholder 6">
            <a:extLst>
              <a:ext uri="{FF2B5EF4-FFF2-40B4-BE49-F238E27FC236}">
                <a16:creationId xmlns:a16="http://schemas.microsoft.com/office/drawing/2014/main" id="{FB0303CA-9E30-D49F-8706-731426C45493}"/>
              </a:ext>
            </a:extLst>
          </p:cNvPr>
          <p:cNvSpPr>
            <a:spLocks noGrp="1"/>
          </p:cNvSpPr>
          <p:nvPr>
            <p:ph type="sldNum" sz="quarter" idx="12"/>
          </p:nvPr>
        </p:nvSpPr>
        <p:spPr/>
        <p:txBody>
          <a:bodyPr/>
          <a:lstStyle/>
          <a:p>
            <a:fld id="{AC1D94F1-FFD8-4AFA-919D-2E91F4A942D2}" type="slidenum">
              <a:rPr lang="en-GB" smtClean="0"/>
              <a:t>‹#›</a:t>
            </a:fld>
            <a:endParaRPr lang="en-GB"/>
          </a:p>
        </p:txBody>
      </p:sp>
    </p:spTree>
    <p:extLst>
      <p:ext uri="{BB962C8B-B14F-4D97-AF65-F5344CB8AC3E}">
        <p14:creationId xmlns:p14="http://schemas.microsoft.com/office/powerpoint/2010/main" val="1019405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5DE641-3755-DE28-91CB-074AD834C9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814A0D-1243-5893-5685-4C0459B3A0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127DCA-6AA6-9CEC-2008-669112B4B0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B940A-5768-4320-9D25-1E8C231C4874}" type="datetime1">
              <a:rPr lang="en-GB" smtClean="0"/>
              <a:t>17/03/2023</a:t>
            </a:fld>
            <a:endParaRPr lang="en-GB"/>
          </a:p>
        </p:txBody>
      </p:sp>
      <p:sp>
        <p:nvSpPr>
          <p:cNvPr id="5" name="Footer Placeholder 4">
            <a:extLst>
              <a:ext uri="{FF2B5EF4-FFF2-40B4-BE49-F238E27FC236}">
                <a16:creationId xmlns:a16="http://schemas.microsoft.com/office/drawing/2014/main" id="{BD50B844-38CC-F26C-7149-5DC1B4A2E6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Ru Campbell MVP | @rucam365</a:t>
            </a:r>
          </a:p>
        </p:txBody>
      </p:sp>
      <p:sp>
        <p:nvSpPr>
          <p:cNvPr id="6" name="Slide Number Placeholder 5">
            <a:extLst>
              <a:ext uri="{FF2B5EF4-FFF2-40B4-BE49-F238E27FC236}">
                <a16:creationId xmlns:a16="http://schemas.microsoft.com/office/drawing/2014/main" id="{7CFAA7AE-D4CC-BC5F-792F-2E9966592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D94F1-FFD8-4AFA-919D-2E91F4A942D2}" type="slidenum">
              <a:rPr lang="en-GB" smtClean="0"/>
              <a:t>‹#›</a:t>
            </a:fld>
            <a:endParaRPr lang="en-GB"/>
          </a:p>
        </p:txBody>
      </p:sp>
      <p:sp>
        <p:nvSpPr>
          <p:cNvPr id="8" name="TextBox 7">
            <a:extLst>
              <a:ext uri="{FF2B5EF4-FFF2-40B4-BE49-F238E27FC236}">
                <a16:creationId xmlns:a16="http://schemas.microsoft.com/office/drawing/2014/main" id="{489AAFDD-6898-C53D-92B1-210F8412E141}"/>
              </a:ext>
            </a:extLst>
          </p:cNvPr>
          <p:cNvSpPr txBox="1"/>
          <p:nvPr userDrawn="1">
            <p:extLst>
              <p:ext uri="{1162E1C5-73C7-4A58-AE30-91384D911F3F}">
                <p184:classification xmlns:p184="http://schemas.microsoft.com/office/powerpoint/2018/4/main" val="ftr"/>
              </p:ext>
            </p:extLst>
          </p:nvPr>
        </p:nvSpPr>
        <p:spPr>
          <a:xfrm>
            <a:off x="5553075" y="6736080"/>
            <a:ext cx="1108075" cy="121920"/>
          </a:xfrm>
          <a:prstGeom prst="rect">
            <a:avLst/>
          </a:prstGeom>
        </p:spPr>
        <p:txBody>
          <a:bodyPr horzOverflow="overflow" lIns="0" tIns="0" rIns="0" bIns="0">
            <a:spAutoFit/>
          </a:bodyPr>
          <a:lstStyle/>
          <a:p>
            <a:pPr algn="l"/>
            <a:r>
              <a:rPr lang="en-GB" sz="800">
                <a:solidFill>
                  <a:srgbClr val="000000"/>
                </a:solidFill>
                <a:latin typeface="Calibri" panose="020F0502020204030204" pitchFamily="34" charset="0"/>
                <a:ea typeface="Calibri" panose="020F0502020204030204" pitchFamily="34" charset="0"/>
                <a:cs typeface="Calibri" panose="020F0502020204030204" pitchFamily="34" charset="0"/>
              </a:rPr>
              <a:t>Data Classification - Public</a:t>
            </a:r>
          </a:p>
        </p:txBody>
      </p:sp>
    </p:spTree>
    <p:extLst>
      <p:ext uri="{BB962C8B-B14F-4D97-AF65-F5344CB8AC3E}">
        <p14:creationId xmlns:p14="http://schemas.microsoft.com/office/powerpoint/2010/main" val="3503119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xml" /><Relationship Id="rId6" Type="http://schemas.openxmlformats.org/officeDocument/2006/relationships/image" Target="../media/image4.svg" /><Relationship Id="rId5" Type="http://schemas.openxmlformats.org/officeDocument/2006/relationships/image" Target="../media/image3.png" /><Relationship Id="rId4" Type="http://schemas.microsoft.com/office/2007/relationships/hdphoto" Target="../media/hdphoto1.wdp"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9.xml" /><Relationship Id="rId5" Type="http://schemas.microsoft.com/office/2007/relationships/hdphoto" Target="../media/hdphoto1.wdp" /><Relationship Id="rId4" Type="http://schemas.openxmlformats.org/officeDocument/2006/relationships/image" Target="../media/image2.png" /></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 /><Relationship Id="rId2" Type="http://schemas.openxmlformats.org/officeDocument/2006/relationships/slideLayout" Target="../slideLayouts/slideLayout2.xml" /><Relationship Id="rId1" Type="http://schemas.openxmlformats.org/officeDocument/2006/relationships/tags" Target="../tags/tag10.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11.xml" /><Relationship Id="rId5" Type="http://schemas.microsoft.com/office/2007/relationships/hdphoto" Target="../media/hdphoto1.wdp" /><Relationship Id="rId4" Type="http://schemas.openxmlformats.org/officeDocument/2006/relationships/image" Target="../media/image2.png" /></Relationships>
</file>

<file path=ppt/slides/_rels/slide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12.xml" /><Relationship Id="rId6" Type="http://schemas.openxmlformats.org/officeDocument/2006/relationships/image" Target="../media/image6.png" /><Relationship Id="rId5" Type="http://schemas.microsoft.com/office/2007/relationships/hdphoto" Target="../media/hdphoto1.wdp" /><Relationship Id="rId4" Type="http://schemas.openxmlformats.org/officeDocument/2006/relationships/image" Target="../media/image2.png" /></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 /><Relationship Id="rId7" Type="http://schemas.openxmlformats.org/officeDocument/2006/relationships/image" Target="../media/image7.png" /><Relationship Id="rId2" Type="http://schemas.openxmlformats.org/officeDocument/2006/relationships/slideLayout" Target="../slideLayouts/slideLayout2.xml" /><Relationship Id="rId1" Type="http://schemas.openxmlformats.org/officeDocument/2006/relationships/tags" Target="../tags/tag13.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14.xml" /><Relationship Id="rId5" Type="http://schemas.microsoft.com/office/2007/relationships/hdphoto" Target="../media/hdphoto1.wdp" /><Relationship Id="rId4" Type="http://schemas.openxmlformats.org/officeDocument/2006/relationships/image" Target="../media/image2.png"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15.xml" /><Relationship Id="rId5" Type="http://schemas.microsoft.com/office/2007/relationships/hdphoto" Target="../media/hdphoto1.wdp" /><Relationship Id="rId4" Type="http://schemas.openxmlformats.org/officeDocument/2006/relationships/image" Target="../media/image2.png" /></Relationships>
</file>

<file path=ppt/slides/_rels/slide17.xml.rels><?xml version="1.0" encoding="UTF-8" standalone="yes"?>
<Relationships xmlns="http://schemas.openxmlformats.org/package/2006/relationships"><Relationship Id="rId3" Type="http://schemas.openxmlformats.org/officeDocument/2006/relationships/image" Target="../media/image1.png" /><Relationship Id="rId7" Type="http://schemas.microsoft.com/office/2007/relationships/hdphoto" Target="../media/hdphoto1.wdp" /><Relationship Id="rId2" Type="http://schemas.openxmlformats.org/officeDocument/2006/relationships/slideLayout" Target="../slideLayouts/slideLayout2.xml" /><Relationship Id="rId1" Type="http://schemas.openxmlformats.org/officeDocument/2006/relationships/tags" Target="../tags/tag16.xml" /><Relationship Id="rId6" Type="http://schemas.openxmlformats.org/officeDocument/2006/relationships/image" Target="../media/image2.png" /><Relationship Id="rId5" Type="http://schemas.openxmlformats.org/officeDocument/2006/relationships/image" Target="../media/image9.png" /><Relationship Id="rId4" Type="http://schemas.openxmlformats.org/officeDocument/2006/relationships/image" Target="../media/image8.png"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17.xml" /><Relationship Id="rId6" Type="http://schemas.openxmlformats.org/officeDocument/2006/relationships/image" Target="../media/image10.png" /><Relationship Id="rId5" Type="http://schemas.microsoft.com/office/2007/relationships/hdphoto" Target="../media/hdphoto1.wdp" /><Relationship Id="rId4" Type="http://schemas.openxmlformats.org/officeDocument/2006/relationships/image" Target="../media/image2.png" /></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 /><Relationship Id="rId2" Type="http://schemas.openxmlformats.org/officeDocument/2006/relationships/slideLayout" Target="../slideLayouts/slideLayout2.xml" /><Relationship Id="rId1" Type="http://schemas.openxmlformats.org/officeDocument/2006/relationships/tags" Target="../tags/tag18.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1.xml" /><Relationship Id="rId5" Type="http://schemas.microsoft.com/office/2007/relationships/hdphoto" Target="../media/hdphoto1.wdp" /><Relationship Id="rId4" Type="http://schemas.openxmlformats.org/officeDocument/2006/relationships/image" Target="../media/image2.png" /></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 /><Relationship Id="rId2" Type="http://schemas.openxmlformats.org/officeDocument/2006/relationships/slideLayout" Target="../slideLayouts/slideLayout2.xml" /><Relationship Id="rId1" Type="http://schemas.openxmlformats.org/officeDocument/2006/relationships/tags" Target="../tags/tag19.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21.xml.rels><?xml version="1.0" encoding="UTF-8" standalone="yes"?>
<Relationships xmlns="http://schemas.openxmlformats.org/package/2006/relationships"><Relationship Id="rId8" Type="http://schemas.openxmlformats.org/officeDocument/2006/relationships/image" Target="../media/image12.png" /><Relationship Id="rId3" Type="http://schemas.openxmlformats.org/officeDocument/2006/relationships/notesSlide" Target="../notesSlides/notesSlide8.xml" /><Relationship Id="rId7" Type="http://schemas.openxmlformats.org/officeDocument/2006/relationships/image" Target="../media/image11.png" /><Relationship Id="rId2" Type="http://schemas.openxmlformats.org/officeDocument/2006/relationships/slideLayout" Target="../slideLayouts/slideLayout2.xml" /><Relationship Id="rId1" Type="http://schemas.openxmlformats.org/officeDocument/2006/relationships/tags" Target="../tags/tag20.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 /><Relationship Id="rId2" Type="http://schemas.openxmlformats.org/officeDocument/2006/relationships/slideLayout" Target="../slideLayouts/slideLayout2.xml" /><Relationship Id="rId1" Type="http://schemas.openxmlformats.org/officeDocument/2006/relationships/tags" Target="../tags/tag21.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2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22.xml" /><Relationship Id="rId5" Type="http://schemas.microsoft.com/office/2007/relationships/hdphoto" Target="../media/hdphoto1.wdp" /><Relationship Id="rId4" Type="http://schemas.openxmlformats.org/officeDocument/2006/relationships/image" Target="../media/image2.png" /></Relationships>
</file>

<file path=ppt/slides/_rels/slide2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23.xml" /><Relationship Id="rId5" Type="http://schemas.microsoft.com/office/2007/relationships/hdphoto" Target="../media/hdphoto1.wdp" /><Relationship Id="rId4" Type="http://schemas.openxmlformats.org/officeDocument/2006/relationships/image" Target="../media/image2.png" /></Relationships>
</file>

<file path=ppt/slides/_rels/slide25.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4.png" /><Relationship Id="rId2" Type="http://schemas.openxmlformats.org/officeDocument/2006/relationships/slideLayout" Target="../slideLayouts/slideLayout2.xml" /><Relationship Id="rId1" Type="http://schemas.openxmlformats.org/officeDocument/2006/relationships/tags" Target="../tags/tag24.xml" /><Relationship Id="rId6" Type="http://schemas.openxmlformats.org/officeDocument/2006/relationships/image" Target="../media/image13.png" /><Relationship Id="rId5" Type="http://schemas.microsoft.com/office/2007/relationships/hdphoto" Target="../media/hdphoto1.wdp" /><Relationship Id="rId4" Type="http://schemas.openxmlformats.org/officeDocument/2006/relationships/image" Target="../media/image2.png"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25.xml" /><Relationship Id="rId5" Type="http://schemas.microsoft.com/office/2007/relationships/hdphoto" Target="../media/hdphoto1.wdp" /><Relationship Id="rId4" Type="http://schemas.openxmlformats.org/officeDocument/2006/relationships/image" Target="../media/image2.png" /></Relationships>
</file>

<file path=ppt/slides/_rels/slide2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26.xml" /><Relationship Id="rId5" Type="http://schemas.microsoft.com/office/2007/relationships/hdphoto" Target="../media/hdphoto1.wdp" /><Relationship Id="rId4" Type="http://schemas.openxmlformats.org/officeDocument/2006/relationships/image" Target="../media/image2.png" /></Relationships>
</file>

<file path=ppt/slides/_rels/slide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27.xml" /><Relationship Id="rId5" Type="http://schemas.microsoft.com/office/2007/relationships/hdphoto" Target="../media/hdphoto1.wdp" /><Relationship Id="rId4" Type="http://schemas.openxmlformats.org/officeDocument/2006/relationships/image" Target="../media/image2.png" /></Relationships>
</file>

<file path=ppt/slides/_rels/slide29.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6.png" /><Relationship Id="rId2" Type="http://schemas.openxmlformats.org/officeDocument/2006/relationships/slideLayout" Target="../slideLayouts/slideLayout2.xml" /><Relationship Id="rId1" Type="http://schemas.openxmlformats.org/officeDocument/2006/relationships/tags" Target="../tags/tag28.xml" /><Relationship Id="rId6" Type="http://schemas.openxmlformats.org/officeDocument/2006/relationships/image" Target="../media/image15.png" /><Relationship Id="rId5" Type="http://schemas.microsoft.com/office/2007/relationships/hdphoto" Target="../media/hdphoto1.wdp" /><Relationship Id="rId4" Type="http://schemas.openxmlformats.org/officeDocument/2006/relationships/image" Target="../media/image2.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2.xml" /><Relationship Id="rId5" Type="http://schemas.microsoft.com/office/2007/relationships/hdphoto" Target="../media/hdphoto1.wdp" /><Relationship Id="rId4" Type="http://schemas.openxmlformats.org/officeDocument/2006/relationships/image" Target="../media/image2.png" /></Relationships>
</file>

<file path=ppt/slides/_rels/slide3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29.xml" /><Relationship Id="rId5" Type="http://schemas.microsoft.com/office/2007/relationships/hdphoto" Target="../media/hdphoto1.wdp" /><Relationship Id="rId4" Type="http://schemas.openxmlformats.org/officeDocument/2006/relationships/image" Target="../media/image2.png"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30.xml" /><Relationship Id="rId5" Type="http://schemas.microsoft.com/office/2007/relationships/hdphoto" Target="../media/hdphoto1.wdp" /><Relationship Id="rId4" Type="http://schemas.openxmlformats.org/officeDocument/2006/relationships/image" Target="../media/image2.png" /></Relationships>
</file>

<file path=ppt/slides/_rels/slide3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31.xml" /><Relationship Id="rId5" Type="http://schemas.microsoft.com/office/2007/relationships/hdphoto" Target="../media/hdphoto1.wdp" /><Relationship Id="rId4" Type="http://schemas.openxmlformats.org/officeDocument/2006/relationships/image" Target="../media/image2.png" /></Relationships>
</file>

<file path=ppt/slides/_rels/slide3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32.xml" /><Relationship Id="rId5" Type="http://schemas.microsoft.com/office/2007/relationships/hdphoto" Target="../media/hdphoto1.wdp" /><Relationship Id="rId4" Type="http://schemas.openxmlformats.org/officeDocument/2006/relationships/image" Target="../media/image2.png" /></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 /><Relationship Id="rId7" Type="http://schemas.openxmlformats.org/officeDocument/2006/relationships/image" Target="../media/image17.png" /><Relationship Id="rId2" Type="http://schemas.openxmlformats.org/officeDocument/2006/relationships/slideLayout" Target="../slideLayouts/slideLayout2.xml" /><Relationship Id="rId1" Type="http://schemas.openxmlformats.org/officeDocument/2006/relationships/tags" Target="../tags/tag33.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 /><Relationship Id="rId7" Type="http://schemas.openxmlformats.org/officeDocument/2006/relationships/image" Target="../media/image5.png" /><Relationship Id="rId2" Type="http://schemas.openxmlformats.org/officeDocument/2006/relationships/slideLayout" Target="../slideLayouts/slideLayout2.xml" /><Relationship Id="rId1" Type="http://schemas.openxmlformats.org/officeDocument/2006/relationships/tags" Target="../tags/tag34.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3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35.xml" /><Relationship Id="rId5" Type="http://schemas.microsoft.com/office/2007/relationships/hdphoto" Target="../media/hdphoto1.wdp" /><Relationship Id="rId4" Type="http://schemas.openxmlformats.org/officeDocument/2006/relationships/image" Target="../media/image2.png" /></Relationships>
</file>

<file path=ppt/slides/_rels/slide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36.xml" /><Relationship Id="rId5" Type="http://schemas.microsoft.com/office/2007/relationships/hdphoto" Target="../media/hdphoto1.wdp" /><Relationship Id="rId4" Type="http://schemas.openxmlformats.org/officeDocument/2006/relationships/image" Target="../media/image2.png" /></Relationships>
</file>

<file path=ppt/slides/_rels/slide38.xml.rels><?xml version="1.0" encoding="UTF-8" standalone="yes"?>
<Relationships xmlns="http://schemas.openxmlformats.org/package/2006/relationships"><Relationship Id="rId3" Type="http://schemas.openxmlformats.org/officeDocument/2006/relationships/hyperlink" Target="mailto:walter.fraser@reply.com" TargetMode="External" /><Relationship Id="rId2" Type="http://schemas.openxmlformats.org/officeDocument/2006/relationships/slideLayout" Target="../slideLayouts/slideLayout2.xml" /><Relationship Id="rId1" Type="http://schemas.openxmlformats.org/officeDocument/2006/relationships/tags" Target="../tags/tag37.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 /><Relationship Id="rId7" Type="http://schemas.openxmlformats.org/officeDocument/2006/relationships/image" Target="../media/image5.png" /><Relationship Id="rId2" Type="http://schemas.openxmlformats.org/officeDocument/2006/relationships/slideLayout" Target="../slideLayouts/slideLayout2.xml" /><Relationship Id="rId1" Type="http://schemas.openxmlformats.org/officeDocument/2006/relationships/tags" Target="../tags/tag3.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 /><Relationship Id="rId2" Type="http://schemas.openxmlformats.org/officeDocument/2006/relationships/slideLayout" Target="../slideLayouts/slideLayout2.xml" /><Relationship Id="rId1" Type="http://schemas.openxmlformats.org/officeDocument/2006/relationships/tags" Target="../tags/tag4.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5.xml" /><Relationship Id="rId5" Type="http://schemas.microsoft.com/office/2007/relationships/hdphoto" Target="../media/hdphoto1.wdp" /><Relationship Id="rId4" Type="http://schemas.openxmlformats.org/officeDocument/2006/relationships/image" Target="../media/image2.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6.xml" /><Relationship Id="rId5" Type="http://schemas.microsoft.com/office/2007/relationships/hdphoto" Target="../media/hdphoto1.wdp" /><Relationship Id="rId4" Type="http://schemas.openxmlformats.org/officeDocument/2006/relationships/image" Target="../media/image2.png" /></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 /><Relationship Id="rId2" Type="http://schemas.openxmlformats.org/officeDocument/2006/relationships/slideLayout" Target="../slideLayouts/slideLayout2.xml" /><Relationship Id="rId1" Type="http://schemas.openxmlformats.org/officeDocument/2006/relationships/tags" Target="../tags/tag7.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1.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ags" Target="../tags/tag8.xml" /><Relationship Id="rId5" Type="http://schemas.microsoft.com/office/2007/relationships/hdphoto" Target="../media/hdphoto1.wdp" /><Relationship Id="rId4"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tyscape at night&#10;&#10;Description automatically generated with low confidence">
            <a:extLst>
              <a:ext uri="{FF2B5EF4-FFF2-40B4-BE49-F238E27FC236}">
                <a16:creationId xmlns:a16="http://schemas.microsoft.com/office/drawing/2014/main" id="{FE3851C8-791A-AC38-5A0D-B8EFB6BB9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95" y="3749782"/>
            <a:ext cx="13140127" cy="3375370"/>
          </a:xfrm>
          <a:prstGeom prst="rect">
            <a:avLst/>
          </a:prstGeom>
        </p:spPr>
      </p:pic>
      <p:sp>
        <p:nvSpPr>
          <p:cNvPr id="8" name="Title 7">
            <a:extLst>
              <a:ext uri="{FF2B5EF4-FFF2-40B4-BE49-F238E27FC236}">
                <a16:creationId xmlns:a16="http://schemas.microsoft.com/office/drawing/2014/main" id="{D4AC8256-4685-6889-8807-26F0D0340AD8}"/>
              </a:ext>
            </a:extLst>
          </p:cNvPr>
          <p:cNvSpPr>
            <a:spLocks noGrp="1"/>
          </p:cNvSpPr>
          <p:nvPr>
            <p:ph type="ctrTitle"/>
          </p:nvPr>
        </p:nvSpPr>
        <p:spPr>
          <a:xfrm>
            <a:off x="1524000" y="1270106"/>
            <a:ext cx="9144000" cy="2387600"/>
          </a:xfrm>
        </p:spPr>
        <p:txBody>
          <a:bodyPr>
            <a:normAutofit/>
          </a:bodyPr>
          <a:lstStyle/>
          <a:p>
            <a:r>
              <a:rPr lang="en-GB" b="1" dirty="0">
                <a:solidFill>
                  <a:srgbClr val="004149"/>
                </a:solidFill>
                <a:latin typeface="Heebo" pitchFamily="2" charset="-79"/>
                <a:cs typeface="Heebo" pitchFamily="2" charset="-79"/>
              </a:rPr>
              <a:t>Modern Workplace design</a:t>
            </a:r>
            <a:endParaRPr lang="en-GB" dirty="0">
              <a:solidFill>
                <a:srgbClr val="004149"/>
              </a:solidFill>
              <a:latin typeface="Heebo" pitchFamily="2" charset="-79"/>
              <a:cs typeface="Heebo" pitchFamily="2" charset="-79"/>
            </a:endParaRPr>
          </a:p>
        </p:txBody>
      </p:sp>
      <p:sp>
        <p:nvSpPr>
          <p:cNvPr id="10" name="Subtitle 9">
            <a:extLst>
              <a:ext uri="{FF2B5EF4-FFF2-40B4-BE49-F238E27FC236}">
                <a16:creationId xmlns:a16="http://schemas.microsoft.com/office/drawing/2014/main" id="{29838701-2C2E-EBEA-A304-F5BE2120304A}"/>
              </a:ext>
            </a:extLst>
          </p:cNvPr>
          <p:cNvSpPr>
            <a:spLocks noGrp="1"/>
          </p:cNvSpPr>
          <p:nvPr>
            <p:ph type="subTitle" idx="1"/>
          </p:nvPr>
        </p:nvSpPr>
        <p:spPr>
          <a:xfrm>
            <a:off x="1524000" y="3749781"/>
            <a:ext cx="9144000" cy="1655762"/>
          </a:xfrm>
        </p:spPr>
        <p:txBody>
          <a:bodyPr/>
          <a:lstStyle/>
          <a:p>
            <a:r>
              <a:rPr lang="en-GB" dirty="0">
                <a:solidFill>
                  <a:srgbClr val="54C4EC"/>
                </a:solidFill>
                <a:latin typeface="Heebo" pitchFamily="2" charset="-79"/>
                <a:cs typeface="Heebo" pitchFamily="2" charset="-79"/>
              </a:rPr>
              <a:t>Walter Fraser</a:t>
            </a:r>
          </a:p>
        </p:txBody>
      </p:sp>
      <p:pic>
        <p:nvPicPr>
          <p:cNvPr id="12" name="Picture 11" descr="Logo&#10;&#10;Description automatically generated">
            <a:extLst>
              <a:ext uri="{FF2B5EF4-FFF2-40B4-BE49-F238E27FC236}">
                <a16:creationId xmlns:a16="http://schemas.microsoft.com/office/drawing/2014/main" id="{F4475E6A-9EFA-6415-177F-675EE06119F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0481095" y="0"/>
            <a:ext cx="1710906" cy="1710906"/>
          </a:xfrm>
          <a:prstGeom prst="rect">
            <a:avLst/>
          </a:prstGeom>
        </p:spPr>
      </p:pic>
      <p:pic>
        <p:nvPicPr>
          <p:cNvPr id="3" name="Graphic 2">
            <a:extLst>
              <a:ext uri="{FF2B5EF4-FFF2-40B4-BE49-F238E27FC236}">
                <a16:creationId xmlns:a16="http://schemas.microsoft.com/office/drawing/2014/main" id="{36123029-8E6C-0790-87A1-C62A3299A8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752" y="499391"/>
            <a:ext cx="2190750" cy="676275"/>
          </a:xfrm>
          <a:prstGeom prst="rect">
            <a:avLst/>
          </a:prstGeom>
        </p:spPr>
      </p:pic>
    </p:spTree>
    <p:extLst>
      <p:ext uri="{BB962C8B-B14F-4D97-AF65-F5344CB8AC3E}">
        <p14:creationId xmlns:p14="http://schemas.microsoft.com/office/powerpoint/2010/main" val="31361646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Creating a capability model</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435626" y="1253331"/>
            <a:ext cx="10515600" cy="4351338"/>
          </a:xfrm>
        </p:spPr>
        <p:txBody>
          <a:bodyPr>
            <a:normAutofit fontScale="47500" lnSpcReduction="20000"/>
          </a:bodyPr>
          <a:lstStyle/>
          <a:p>
            <a:pPr marL="0" indent="0">
              <a:buNone/>
            </a:pPr>
            <a:r>
              <a:rPr lang="en-GB" sz="4200" dirty="0">
                <a:solidFill>
                  <a:srgbClr val="004149"/>
                </a:solidFill>
                <a:latin typeface="Heebo" pitchFamily="2" charset="-79"/>
                <a:cs typeface="Heebo" pitchFamily="2" charset="-79"/>
              </a:rPr>
              <a:t>A modern workplace technical capability model is a methodology that is used to assess and evaluate the current state of an organization's technology and systems, with the goal of identifying areas for improvement and growth. This model typically includes several key components, including:</a:t>
            </a:r>
          </a:p>
          <a:p>
            <a:endParaRPr lang="en-GB" sz="4200" dirty="0">
              <a:solidFill>
                <a:srgbClr val="004149"/>
              </a:solidFill>
              <a:latin typeface="Heebo" pitchFamily="2" charset="-79"/>
              <a:cs typeface="Heebo" pitchFamily="2" charset="-79"/>
            </a:endParaRPr>
          </a:p>
          <a:p>
            <a:pPr>
              <a:buClr>
                <a:srgbClr val="54C4EC"/>
              </a:buClr>
            </a:pPr>
            <a:r>
              <a:rPr lang="en-GB" sz="4200" dirty="0">
                <a:solidFill>
                  <a:srgbClr val="004149"/>
                </a:solidFill>
                <a:latin typeface="Heebo" pitchFamily="2" charset="-79"/>
                <a:cs typeface="Heebo" pitchFamily="2" charset="-79"/>
              </a:rPr>
              <a:t>A set of criteria used to evaluate an organization's technical capabilities, including automation, integration, use of cloud technologies, and ability to support remote and flexible work.</a:t>
            </a:r>
          </a:p>
          <a:p>
            <a:pPr>
              <a:buClr>
                <a:srgbClr val="54C4EC"/>
              </a:buClr>
            </a:pPr>
            <a:r>
              <a:rPr lang="en-GB" sz="4200" dirty="0">
                <a:solidFill>
                  <a:srgbClr val="004149"/>
                </a:solidFill>
                <a:latin typeface="Heebo" pitchFamily="2" charset="-79"/>
                <a:cs typeface="Heebo" pitchFamily="2" charset="-79"/>
              </a:rPr>
              <a:t>A set of levels reflecting an organization's technical capability and readiness for modern technologies, such as "legacy", "evolving", "transforming", and "innovative".</a:t>
            </a:r>
          </a:p>
          <a:p>
            <a:pPr>
              <a:buClr>
                <a:srgbClr val="54C4EC"/>
              </a:buClr>
            </a:pPr>
            <a:r>
              <a:rPr lang="en-GB" sz="4200" dirty="0">
                <a:solidFill>
                  <a:srgbClr val="004149"/>
                </a:solidFill>
                <a:latin typeface="Heebo" pitchFamily="2" charset="-79"/>
                <a:cs typeface="Heebo" pitchFamily="2" charset="-79"/>
              </a:rPr>
              <a:t>A set of recommendations to help an organization advance its technical capability, such as upgrading systems, implementing new technologies, and investing in training.</a:t>
            </a:r>
          </a:p>
          <a:p>
            <a:pPr marL="0" indent="0">
              <a:buClr>
                <a:srgbClr val="004149"/>
              </a:buClr>
              <a:buNone/>
            </a:pPr>
            <a:endParaRPr lang="en-GB" sz="4200" dirty="0">
              <a:solidFill>
                <a:srgbClr val="004149"/>
              </a:solidFill>
              <a:latin typeface="Heebo" pitchFamily="2" charset="-79"/>
              <a:cs typeface="Heebo" pitchFamily="2" charset="-79"/>
            </a:endParaRPr>
          </a:p>
          <a:p>
            <a:pPr marL="0" indent="0">
              <a:buClr>
                <a:srgbClr val="004149"/>
              </a:buClr>
              <a:buNone/>
            </a:pPr>
            <a:r>
              <a:rPr lang="en-GB" sz="4200" dirty="0">
                <a:solidFill>
                  <a:srgbClr val="004149"/>
                </a:solidFill>
                <a:latin typeface="Heebo" pitchFamily="2" charset="-79"/>
                <a:cs typeface="Heebo" pitchFamily="2" charset="-79"/>
              </a:rPr>
              <a:t>Overall, a modern workplace technical capability model provides a structured and objective way to assess and improve the organization's technology and systems, enabling it to better support the needs of a modern and flexible workplace.</a:t>
            </a: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A729F166-F8DE-4E3C-2AA4-EC47BF90F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124F71D3-1389-CFFB-7436-3C7A5E09C3E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790697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1587840" cy="1325563"/>
          </a:xfrm>
        </p:spPr>
        <p:txBody>
          <a:bodyPr/>
          <a:lstStyle/>
          <a:p>
            <a:r>
              <a:rPr lang="en-GB" sz="4400" dirty="0">
                <a:solidFill>
                  <a:srgbClr val="54C4EC"/>
                </a:solidFill>
                <a:latin typeface="Heebo" pitchFamily="2" charset="-79"/>
                <a:cs typeface="Heebo" pitchFamily="2" charset="-79"/>
              </a:rPr>
              <a:t>Organisational requirements and technical capabilities</a:t>
            </a:r>
            <a:endParaRPr lang="en-GB" dirty="0">
              <a:solidFill>
                <a:srgbClr val="54C4EC"/>
              </a:solidFill>
              <a:latin typeface="Heebo" pitchFamily="2" charset="-79"/>
              <a:cs typeface="Heebo" pitchFamily="2" charset="-79"/>
            </a:endParaRP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828818"/>
            <a:ext cx="10515600" cy="4351338"/>
          </a:xfrm>
        </p:spPr>
        <p:txBody>
          <a:bodyPr>
            <a:normAutofit/>
          </a:bodyPr>
          <a:lstStyle/>
          <a:p>
            <a:pPr marL="0" indent="0">
              <a:buNone/>
            </a:pPr>
            <a:r>
              <a:rPr lang="en-GB" dirty="0">
                <a:solidFill>
                  <a:srgbClr val="004149"/>
                </a:solidFill>
                <a:latin typeface="Söhne"/>
              </a:rPr>
              <a:t>Measuring organizational requirements against a technical capability model helps ensure the compute design meets the organization's needs and goals, identifies gaps and weaknesses, and provides a benchmark for assessing the impact on performance.</a:t>
            </a: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9C42D743-9DF0-D4E5-0C6B-7E1645C2E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5ACEE911-8163-635B-5D53-4DBA6371EBF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20374820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Examples of a capability model</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10515600" cy="4351338"/>
          </a:xfrm>
        </p:spPr>
        <p:txBody>
          <a:bodyPr>
            <a:normAutofit lnSpcReduction="10000"/>
          </a:bodyPr>
          <a:lstStyle/>
          <a:p>
            <a:pPr marL="0" indent="0">
              <a:buNone/>
            </a:pPr>
            <a:r>
              <a:rPr lang="en-GB" dirty="0">
                <a:solidFill>
                  <a:srgbClr val="004149"/>
                </a:solidFill>
                <a:latin typeface="Heebo" pitchFamily="2" charset="-79"/>
                <a:cs typeface="Heebo" pitchFamily="2" charset="-79"/>
              </a:rPr>
              <a:t>Each model represents three ‘tiers’ of capability:</a:t>
            </a:r>
          </a:p>
          <a:p>
            <a:pPr marL="0" indent="0">
              <a:buNone/>
            </a:pPr>
            <a:endParaRPr lang="en-GB" dirty="0">
              <a:solidFill>
                <a:srgbClr val="004149"/>
              </a:solidFill>
              <a:latin typeface="Heebo" pitchFamily="2" charset="-79"/>
              <a:cs typeface="Heebo" pitchFamily="2" charset="-79"/>
            </a:endParaRPr>
          </a:p>
          <a:p>
            <a:pPr>
              <a:buClr>
                <a:srgbClr val="54C4EC"/>
              </a:buClr>
            </a:pPr>
            <a:r>
              <a:rPr lang="en-GB" dirty="0">
                <a:solidFill>
                  <a:srgbClr val="00B0F0"/>
                </a:solidFill>
                <a:latin typeface="Heebo" pitchFamily="2" charset="-79"/>
                <a:cs typeface="Heebo" pitchFamily="2" charset="-79"/>
              </a:rPr>
              <a:t>Foundational</a:t>
            </a:r>
          </a:p>
          <a:p>
            <a:pPr>
              <a:buClr>
                <a:srgbClr val="54C4EC"/>
              </a:buClr>
            </a:pPr>
            <a:r>
              <a:rPr lang="en-GB" dirty="0">
                <a:solidFill>
                  <a:schemeClr val="accent4">
                    <a:lumMod val="60000"/>
                    <a:lumOff val="40000"/>
                  </a:schemeClr>
                </a:solidFill>
                <a:latin typeface="Heebo" pitchFamily="2" charset="-79"/>
                <a:cs typeface="Heebo" pitchFamily="2" charset="-79"/>
              </a:rPr>
              <a:t>Intermediate</a:t>
            </a:r>
          </a:p>
          <a:p>
            <a:pPr>
              <a:buClr>
                <a:srgbClr val="54C4EC"/>
              </a:buClr>
            </a:pPr>
            <a:r>
              <a:rPr lang="en-GB" dirty="0">
                <a:solidFill>
                  <a:srgbClr val="92D050"/>
                </a:solidFill>
                <a:latin typeface="Heebo" pitchFamily="2" charset="-79"/>
                <a:cs typeface="Heebo" pitchFamily="2" charset="-79"/>
              </a:rPr>
              <a:t>Managed</a:t>
            </a:r>
          </a:p>
          <a:p>
            <a:pPr marL="0" indent="0">
              <a:buNone/>
            </a:pPr>
            <a:endParaRPr lang="en-GB" dirty="0">
              <a:solidFill>
                <a:srgbClr val="004149"/>
              </a:solidFill>
              <a:latin typeface="Heebo" pitchFamily="2" charset="-79"/>
              <a:cs typeface="Heebo" pitchFamily="2" charset="-79"/>
            </a:endParaRPr>
          </a:p>
          <a:p>
            <a:pPr marL="0" indent="0">
              <a:buNone/>
            </a:pPr>
            <a:r>
              <a:rPr lang="en-GB" dirty="0">
                <a:solidFill>
                  <a:srgbClr val="004149"/>
                </a:solidFill>
              </a:rPr>
              <a:t>While working inside to outside makes sense, some requirements which may be a priority could exist on the outside. A model can be used as a tool to identify pre-requisites before deploying components.</a:t>
            </a:r>
          </a:p>
        </p:txBody>
      </p:sp>
      <p:pic>
        <p:nvPicPr>
          <p:cNvPr id="2" name="Picture 1" descr="A cityscape at night&#10;&#10;Description automatically generated with low confidence">
            <a:extLst>
              <a:ext uri="{FF2B5EF4-FFF2-40B4-BE49-F238E27FC236}">
                <a16:creationId xmlns:a16="http://schemas.microsoft.com/office/drawing/2014/main" id="{9A347AE1-E830-49B7-F77D-820DE7377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B91E0E2C-93A1-7C97-9A2F-0D65312DA05D}"/>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15955423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3" y="98969"/>
            <a:ext cx="11136445" cy="1325563"/>
          </a:xfrm>
        </p:spPr>
        <p:txBody>
          <a:bodyPr>
            <a:normAutofit/>
          </a:bodyPr>
          <a:lstStyle/>
          <a:p>
            <a:r>
              <a:rPr lang="en-GB" dirty="0">
                <a:solidFill>
                  <a:srgbClr val="54C4EC"/>
                </a:solidFill>
                <a:latin typeface="Heebo" pitchFamily="2" charset="-79"/>
                <a:cs typeface="Heebo" pitchFamily="2" charset="-79"/>
              </a:rPr>
              <a:t>Example: Modern Identity capability model</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3" y="1424532"/>
            <a:ext cx="5749507" cy="4351338"/>
          </a:xfrm>
        </p:spPr>
        <p:txBody>
          <a:bodyPr>
            <a:normAutofit/>
          </a:bodyPr>
          <a:lstStyle/>
          <a:p>
            <a:pPr>
              <a:buClr>
                <a:srgbClr val="54C4EC"/>
              </a:buClr>
            </a:pPr>
            <a:r>
              <a:rPr lang="en-GB" sz="1800" dirty="0">
                <a:solidFill>
                  <a:srgbClr val="004149"/>
                </a:solidFill>
                <a:latin typeface="Heebo" pitchFamily="2" charset="-79"/>
                <a:cs typeface="Heebo" pitchFamily="2" charset="-79"/>
              </a:rPr>
              <a:t>This model represents the function and feature of </a:t>
            </a:r>
            <a:r>
              <a:rPr lang="en-GB" sz="1800" dirty="0">
                <a:solidFill>
                  <a:srgbClr val="54C4EC"/>
                </a:solidFill>
                <a:latin typeface="Heebo" pitchFamily="2" charset="-79"/>
                <a:cs typeface="Heebo" pitchFamily="2" charset="-79"/>
              </a:rPr>
              <a:t>foundational</a:t>
            </a:r>
            <a:r>
              <a:rPr lang="en-GB" sz="1800" dirty="0">
                <a:solidFill>
                  <a:srgbClr val="004149"/>
                </a:solidFill>
                <a:latin typeface="Heebo" pitchFamily="2" charset="-79"/>
                <a:cs typeface="Heebo" pitchFamily="2" charset="-79"/>
              </a:rPr>
              <a:t> through to </a:t>
            </a:r>
            <a:r>
              <a:rPr lang="en-GB" sz="1800" dirty="0">
                <a:solidFill>
                  <a:srgbClr val="92D050"/>
                </a:solidFill>
                <a:latin typeface="Heebo" pitchFamily="2" charset="-79"/>
                <a:cs typeface="Heebo" pitchFamily="2" charset="-79"/>
              </a:rPr>
              <a:t>managed</a:t>
            </a:r>
            <a:r>
              <a:rPr lang="en-GB" sz="1800" dirty="0">
                <a:solidFill>
                  <a:srgbClr val="004149"/>
                </a:solidFill>
                <a:latin typeface="Heebo" pitchFamily="2" charset="-79"/>
                <a:cs typeface="Heebo" pitchFamily="2" charset="-79"/>
              </a:rPr>
              <a:t> levels of configuration which is achievable within the Microsoft 365 Tenant.</a:t>
            </a:r>
          </a:p>
          <a:p>
            <a:pPr>
              <a:buClr>
                <a:srgbClr val="54C4EC"/>
              </a:buClr>
            </a:pPr>
            <a:endParaRPr lang="en-GB" sz="1800" dirty="0">
              <a:solidFill>
                <a:srgbClr val="004149"/>
              </a:solidFill>
              <a:latin typeface="Heebo" pitchFamily="2" charset="-79"/>
              <a:cs typeface="Heebo" pitchFamily="2" charset="-79"/>
            </a:endParaRPr>
          </a:p>
          <a:p>
            <a:pPr>
              <a:buClr>
                <a:srgbClr val="54C4EC"/>
              </a:buClr>
            </a:pPr>
            <a:r>
              <a:rPr lang="en-GB" sz="1800" dirty="0">
                <a:solidFill>
                  <a:srgbClr val="004149"/>
                </a:solidFill>
                <a:latin typeface="Heebo" pitchFamily="2" charset="-79"/>
                <a:cs typeface="Heebo" pitchFamily="2" charset="-79"/>
              </a:rPr>
              <a:t>The capability going from centre out shows the core components which should be in place, easiest to implement with the least impact being central to the core technology, hardest with significant impact or effort being on the outside.</a:t>
            </a: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B1CF5A0A-1940-6496-9A2C-E7FAE39EA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F79C2B71-C198-1C25-9A44-477136459E7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pic>
        <p:nvPicPr>
          <p:cNvPr id="4" name="Picture 3" descr="Chart, radar chart&#10;&#10;Description automatically generated">
            <a:extLst>
              <a:ext uri="{FF2B5EF4-FFF2-40B4-BE49-F238E27FC236}">
                <a16:creationId xmlns:a16="http://schemas.microsoft.com/office/drawing/2014/main" id="{15B1C33A-8F88-4F5B-C269-FD14A3FA3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3200" y="1194548"/>
            <a:ext cx="5304635" cy="5304635"/>
          </a:xfrm>
          <a:prstGeom prst="rect">
            <a:avLst/>
          </a:prstGeom>
        </p:spPr>
      </p:pic>
    </p:spTree>
    <p:custDataLst>
      <p:tags r:id="rId1"/>
    </p:custDataLst>
    <p:extLst>
      <p:ext uri="{BB962C8B-B14F-4D97-AF65-F5344CB8AC3E}">
        <p14:creationId xmlns:p14="http://schemas.microsoft.com/office/powerpoint/2010/main" val="209177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2" y="98969"/>
            <a:ext cx="11845507" cy="1325563"/>
          </a:xfrm>
        </p:spPr>
        <p:txBody>
          <a:bodyPr>
            <a:normAutofit/>
          </a:bodyPr>
          <a:lstStyle/>
          <a:p>
            <a:r>
              <a:rPr lang="en-GB" dirty="0">
                <a:solidFill>
                  <a:srgbClr val="54C4EC"/>
                </a:solidFill>
                <a:latin typeface="Heebo" pitchFamily="2" charset="-79"/>
                <a:cs typeface="Heebo" pitchFamily="2" charset="-79"/>
              </a:rPr>
              <a:t>Example: Modern workplace capability model</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2" y="1499343"/>
            <a:ext cx="5609377" cy="4351338"/>
          </a:xfrm>
        </p:spPr>
        <p:txBody>
          <a:bodyPr>
            <a:normAutofit/>
          </a:bodyPr>
          <a:lstStyle/>
          <a:p>
            <a:pPr>
              <a:buClr>
                <a:srgbClr val="54C4EC"/>
              </a:buClr>
            </a:pPr>
            <a:r>
              <a:rPr lang="en-GB" sz="1800" dirty="0">
                <a:solidFill>
                  <a:srgbClr val="004149"/>
                </a:solidFill>
                <a:latin typeface="Heebo" pitchFamily="2" charset="-79"/>
                <a:cs typeface="Heebo" pitchFamily="2" charset="-79"/>
              </a:rPr>
              <a:t>This model represents the function and feature of </a:t>
            </a:r>
            <a:r>
              <a:rPr lang="en-GB" sz="1800" dirty="0">
                <a:solidFill>
                  <a:srgbClr val="54C4EC"/>
                </a:solidFill>
                <a:latin typeface="Heebo" pitchFamily="2" charset="-79"/>
                <a:cs typeface="Heebo" pitchFamily="2" charset="-79"/>
              </a:rPr>
              <a:t>foundational</a:t>
            </a:r>
            <a:r>
              <a:rPr lang="en-GB" sz="1800" dirty="0">
                <a:solidFill>
                  <a:srgbClr val="004149"/>
                </a:solidFill>
                <a:latin typeface="Heebo" pitchFamily="2" charset="-79"/>
                <a:cs typeface="Heebo" pitchFamily="2" charset="-79"/>
              </a:rPr>
              <a:t> through to </a:t>
            </a:r>
            <a:r>
              <a:rPr lang="en-GB" sz="1800" dirty="0">
                <a:solidFill>
                  <a:srgbClr val="92D050"/>
                </a:solidFill>
                <a:latin typeface="Heebo" pitchFamily="2" charset="-79"/>
                <a:cs typeface="Heebo" pitchFamily="2" charset="-79"/>
              </a:rPr>
              <a:t>managed</a:t>
            </a:r>
            <a:r>
              <a:rPr lang="en-GB" sz="1800" dirty="0">
                <a:solidFill>
                  <a:srgbClr val="004149"/>
                </a:solidFill>
                <a:latin typeface="Heebo" pitchFamily="2" charset="-79"/>
                <a:cs typeface="Heebo" pitchFamily="2" charset="-79"/>
              </a:rPr>
              <a:t> levels of configuration which is achievable within the Microsoft 365 Tenant.</a:t>
            </a:r>
          </a:p>
          <a:p>
            <a:pPr>
              <a:buClr>
                <a:srgbClr val="54C4EC"/>
              </a:buClr>
            </a:pPr>
            <a:endParaRPr lang="en-GB" sz="1800" dirty="0">
              <a:solidFill>
                <a:srgbClr val="004149"/>
              </a:solidFill>
              <a:latin typeface="Heebo" pitchFamily="2" charset="-79"/>
              <a:cs typeface="Heebo" pitchFamily="2" charset="-79"/>
            </a:endParaRPr>
          </a:p>
          <a:p>
            <a:pPr>
              <a:buClr>
                <a:srgbClr val="54C4EC"/>
              </a:buClr>
            </a:pPr>
            <a:r>
              <a:rPr lang="en-GB" sz="1800" dirty="0">
                <a:solidFill>
                  <a:srgbClr val="004149"/>
                </a:solidFill>
                <a:latin typeface="Heebo" pitchFamily="2" charset="-79"/>
                <a:cs typeface="Heebo" pitchFamily="2" charset="-79"/>
              </a:rPr>
              <a:t>The capability going from centre out shows the core components which should be in place, easiest to implement with the least impact being central to the core technology, hardest with significant impact or effort being on the outside.</a:t>
            </a:r>
          </a:p>
          <a:p>
            <a:pPr marL="0" indent="0">
              <a:buNone/>
            </a:pPr>
            <a:endParaRPr lang="en-GB" dirty="0">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B3876FEE-E066-5F44-ACB0-35EF7ACFC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8210D168-4269-F2B9-4536-410475C2B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pic>
        <p:nvPicPr>
          <p:cNvPr id="4" name="Picture 3" descr="Chart, radar chart&#10;&#10;Description automatically generated">
            <a:extLst>
              <a:ext uri="{FF2B5EF4-FFF2-40B4-BE49-F238E27FC236}">
                <a16:creationId xmlns:a16="http://schemas.microsoft.com/office/drawing/2014/main" id="{80B6B254-05CD-5074-33AF-A1841E6388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7200" y="1210972"/>
            <a:ext cx="5928471" cy="5357661"/>
          </a:xfrm>
          <a:prstGeom prst="rect">
            <a:avLst/>
          </a:prstGeom>
        </p:spPr>
      </p:pic>
    </p:spTree>
    <p:custDataLst>
      <p:tags r:id="rId1"/>
    </p:custDataLst>
    <p:extLst>
      <p:ext uri="{BB962C8B-B14F-4D97-AF65-F5344CB8AC3E}">
        <p14:creationId xmlns:p14="http://schemas.microsoft.com/office/powerpoint/2010/main" val="10718445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Filling the gaps</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457207" y="1424532"/>
            <a:ext cx="10515600" cy="4351338"/>
          </a:xfrm>
        </p:spPr>
        <p:txBody>
          <a:bodyPr>
            <a:normAutofit fontScale="92500" lnSpcReduction="20000"/>
          </a:bodyPr>
          <a:lstStyle/>
          <a:p>
            <a:pPr marL="0" indent="0">
              <a:buNone/>
            </a:pPr>
            <a:r>
              <a:rPr lang="en-GB" dirty="0">
                <a:solidFill>
                  <a:srgbClr val="004149"/>
                </a:solidFill>
                <a:latin typeface="Heebo" pitchFamily="2" charset="-79"/>
                <a:cs typeface="Heebo" pitchFamily="2" charset="-79"/>
              </a:rPr>
              <a:t>A capability model is a tool that can be used to help organizations understand and analyse their capabilities, or the ability of their systems and processes to perform certain tasks or functions. </a:t>
            </a:r>
          </a:p>
          <a:p>
            <a:pPr marL="0" indent="0">
              <a:buNone/>
            </a:pPr>
            <a:endParaRPr lang="en-GB" dirty="0">
              <a:solidFill>
                <a:srgbClr val="004149"/>
              </a:solidFill>
              <a:latin typeface="Heebo" pitchFamily="2" charset="-79"/>
              <a:cs typeface="Heebo" pitchFamily="2" charset="-79"/>
            </a:endParaRPr>
          </a:p>
          <a:p>
            <a:pPr marL="0" indent="0">
              <a:buNone/>
            </a:pPr>
            <a:r>
              <a:rPr lang="en-GB" dirty="0">
                <a:solidFill>
                  <a:srgbClr val="004149"/>
                </a:solidFill>
                <a:latin typeface="Heebo" pitchFamily="2" charset="-79"/>
                <a:cs typeface="Heebo" pitchFamily="2" charset="-79"/>
              </a:rPr>
              <a:t>This analysis can then be used to identify gaps in an organization's capabilities and to develop or choose a technical framework that can be used to address those gaps.</a:t>
            </a:r>
          </a:p>
          <a:p>
            <a:pPr marL="0" indent="0">
              <a:buNone/>
            </a:pPr>
            <a:endParaRPr lang="en-GB" dirty="0">
              <a:solidFill>
                <a:srgbClr val="004149"/>
              </a:solidFill>
              <a:latin typeface="Heebo" pitchFamily="2" charset="-79"/>
              <a:cs typeface="Heebo" pitchFamily="2" charset="-79"/>
            </a:endParaRPr>
          </a:p>
          <a:p>
            <a:pPr marL="0" indent="0">
              <a:buNone/>
            </a:pPr>
            <a:r>
              <a:rPr lang="en-GB" dirty="0">
                <a:solidFill>
                  <a:srgbClr val="004149"/>
                </a:solidFill>
                <a:latin typeface="Heebo" pitchFamily="2" charset="-79"/>
                <a:cs typeface="Heebo" pitchFamily="2" charset="-79"/>
              </a:rPr>
              <a:t>Your capability will improve over time but creating a capability model and choosing an established framework will help ensure that you always have a baseline to operate from, this will help you understand future impacts your changes have to your organisational environments.</a:t>
            </a:r>
          </a:p>
          <a:p>
            <a:pPr marL="0" indent="0">
              <a:buNone/>
            </a:pPr>
            <a:endParaRPr lang="en-GB" dirty="0">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0E3C94B7-C987-BF10-D8D0-A29312406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EDAC7BE5-1A82-CE96-E639-4FEB08BBB6B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2737474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What is a framework?</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11072706" cy="4652268"/>
          </a:xfrm>
        </p:spPr>
        <p:txBody>
          <a:bodyPr>
            <a:noAutofit/>
          </a:bodyPr>
          <a:lstStyle/>
          <a:p>
            <a:pPr marL="0" indent="0">
              <a:buClr>
                <a:srgbClr val="54C4EC"/>
              </a:buClr>
              <a:buNone/>
            </a:pPr>
            <a:r>
              <a:rPr lang="en-GB" sz="1800" dirty="0">
                <a:solidFill>
                  <a:srgbClr val="004149"/>
                </a:solidFill>
                <a:latin typeface="Heebo" pitchFamily="2" charset="-79"/>
                <a:cs typeface="Heebo" pitchFamily="2" charset="-79"/>
              </a:rPr>
              <a:t>A framework is a set of guidelines, tools, and good practices that can be used to build a secure end-use compute design. Choosing a framework provides several benefits, including:</a:t>
            </a:r>
          </a:p>
          <a:p>
            <a:pPr>
              <a:buClr>
                <a:srgbClr val="54C4EC"/>
              </a:buClr>
            </a:pPr>
            <a:r>
              <a:rPr lang="en-GB" sz="1800" dirty="0">
                <a:solidFill>
                  <a:srgbClr val="54C4EC"/>
                </a:solidFill>
                <a:latin typeface="Heebo" pitchFamily="2" charset="-79"/>
                <a:cs typeface="Heebo" pitchFamily="2" charset="-79"/>
              </a:rPr>
              <a:t>Standardized approach: </a:t>
            </a:r>
            <a:r>
              <a:rPr lang="en-GB" sz="1800" dirty="0">
                <a:solidFill>
                  <a:srgbClr val="004149"/>
                </a:solidFill>
                <a:latin typeface="Heebo" pitchFamily="2" charset="-79"/>
                <a:cs typeface="Heebo" pitchFamily="2" charset="-79"/>
              </a:rPr>
              <a:t>A framework provides a standardized approach to design and implementation, which ensures that all aspects of the design are consistent and aligned with industry good practices.</a:t>
            </a:r>
          </a:p>
          <a:p>
            <a:pPr>
              <a:buClr>
                <a:srgbClr val="54C4EC"/>
              </a:buClr>
            </a:pPr>
            <a:r>
              <a:rPr lang="en-GB" sz="1800" dirty="0">
                <a:solidFill>
                  <a:srgbClr val="54C4EC"/>
                </a:solidFill>
                <a:latin typeface="Heebo" pitchFamily="2" charset="-79"/>
                <a:cs typeface="Heebo" pitchFamily="2" charset="-79"/>
              </a:rPr>
              <a:t>Well-defined processes: </a:t>
            </a:r>
            <a:r>
              <a:rPr lang="en-GB" sz="1800" dirty="0">
                <a:solidFill>
                  <a:srgbClr val="004149"/>
                </a:solidFill>
                <a:latin typeface="Heebo" pitchFamily="2" charset="-79"/>
                <a:cs typeface="Heebo" pitchFamily="2" charset="-79"/>
              </a:rPr>
              <a:t>A framework includes well-defined processes for identifying, assessing, and mitigating security risks, which helps to ensure that the design is robust and secure.</a:t>
            </a:r>
          </a:p>
          <a:p>
            <a:pPr>
              <a:buClr>
                <a:srgbClr val="54C4EC"/>
              </a:buClr>
            </a:pPr>
            <a:r>
              <a:rPr lang="en-GB" sz="1800" dirty="0">
                <a:solidFill>
                  <a:srgbClr val="54C4EC"/>
                </a:solidFill>
                <a:latin typeface="Heebo" pitchFamily="2" charset="-79"/>
                <a:cs typeface="Heebo" pitchFamily="2" charset="-79"/>
              </a:rPr>
              <a:t>Comprehensive guidance: </a:t>
            </a:r>
            <a:r>
              <a:rPr lang="en-GB" sz="1800" dirty="0">
                <a:solidFill>
                  <a:srgbClr val="004149"/>
                </a:solidFill>
                <a:latin typeface="Heebo" pitchFamily="2" charset="-79"/>
                <a:cs typeface="Heebo" pitchFamily="2" charset="-79"/>
              </a:rPr>
              <a:t>A framework provides comprehensive guidance on how to design and implement secure end-use compute systems, including guidance on security controls, architecture, and testing.</a:t>
            </a:r>
          </a:p>
          <a:p>
            <a:pPr>
              <a:buClr>
                <a:srgbClr val="54C4EC"/>
              </a:buClr>
            </a:pPr>
            <a:r>
              <a:rPr lang="en-GB" sz="1800" dirty="0">
                <a:solidFill>
                  <a:srgbClr val="54C4EC"/>
                </a:solidFill>
                <a:latin typeface="Heebo" pitchFamily="2" charset="-79"/>
                <a:cs typeface="Heebo" pitchFamily="2" charset="-79"/>
              </a:rPr>
              <a:t>Ongoing support: </a:t>
            </a:r>
            <a:r>
              <a:rPr lang="en-GB" sz="1800" dirty="0">
                <a:solidFill>
                  <a:srgbClr val="004149"/>
                </a:solidFill>
                <a:latin typeface="Heebo" pitchFamily="2" charset="-79"/>
                <a:cs typeface="Heebo" pitchFamily="2" charset="-79"/>
              </a:rPr>
              <a:t>A framework typically includes ongoing support and updates, which ensures that the design remains current and effective in the face of changing security threats and technologies.</a:t>
            </a:r>
          </a:p>
          <a:p>
            <a:pPr marL="0" indent="0">
              <a:buClr>
                <a:srgbClr val="54C4EC"/>
              </a:buClr>
              <a:buNone/>
            </a:pPr>
            <a:r>
              <a:rPr lang="en-GB" sz="1800" dirty="0">
                <a:solidFill>
                  <a:srgbClr val="004149"/>
                </a:solidFill>
                <a:latin typeface="Heebo" pitchFamily="2" charset="-79"/>
                <a:cs typeface="Heebo" pitchFamily="2" charset="-79"/>
              </a:rPr>
              <a:t>Overall, choosing a framework to build a secure end-use compute design provides a structured, comprehensive, and well-supported approach that can help to ensure that the design is effective and resilient against security threats.</a:t>
            </a:r>
          </a:p>
          <a:p>
            <a:pPr marL="0" indent="0">
              <a:buNone/>
            </a:pPr>
            <a:endParaRPr lang="en-GB" sz="800" dirty="0"/>
          </a:p>
        </p:txBody>
      </p:sp>
      <p:pic>
        <p:nvPicPr>
          <p:cNvPr id="2" name="Picture 1" descr="A cityscape at night&#10;&#10;Description automatically generated with low confidence">
            <a:extLst>
              <a:ext uri="{FF2B5EF4-FFF2-40B4-BE49-F238E27FC236}">
                <a16:creationId xmlns:a16="http://schemas.microsoft.com/office/drawing/2014/main" id="{2C22DED9-5C36-A42A-31D7-777B87C75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D2C8F9F1-3300-5DF0-81DC-4C377FB9864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7897518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Framework components</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30272"/>
            <a:ext cx="5607906" cy="4351338"/>
          </a:xfrm>
        </p:spPr>
        <p:txBody>
          <a:bodyPr>
            <a:normAutofit/>
          </a:bodyPr>
          <a:lstStyle/>
          <a:p>
            <a:pPr>
              <a:buClr>
                <a:srgbClr val="54C4EC"/>
              </a:buClr>
            </a:pPr>
            <a:r>
              <a:rPr lang="en-GB" sz="1800" dirty="0">
                <a:solidFill>
                  <a:srgbClr val="004149"/>
                </a:solidFill>
                <a:latin typeface="Heebo" pitchFamily="2" charset="-79"/>
                <a:cs typeface="Heebo" pitchFamily="2" charset="-79"/>
              </a:rPr>
              <a:t>Each recommendation contains several sections, including a recommendation identification number, title, and description; level or profile applicability; rationale; instructions for auditing the control; remediation steps; impact of implementing the control; default value; and references.</a:t>
            </a:r>
          </a:p>
          <a:p>
            <a:pPr>
              <a:buClr>
                <a:srgbClr val="54C4EC"/>
              </a:buClr>
            </a:pPr>
            <a:endParaRPr lang="en-GB" sz="1800" dirty="0">
              <a:solidFill>
                <a:srgbClr val="004149"/>
              </a:solidFill>
              <a:latin typeface="Heebo" pitchFamily="2" charset="-79"/>
              <a:cs typeface="Heebo" pitchFamily="2" charset="-79"/>
            </a:endParaRPr>
          </a:p>
          <a:p>
            <a:pPr>
              <a:buClr>
                <a:srgbClr val="54C4EC"/>
              </a:buClr>
            </a:pPr>
            <a:r>
              <a:rPr lang="en-GB" sz="1800" dirty="0">
                <a:solidFill>
                  <a:srgbClr val="004149"/>
                </a:solidFill>
                <a:latin typeface="Heebo" pitchFamily="2" charset="-79"/>
                <a:cs typeface="Heebo" pitchFamily="2" charset="-79"/>
              </a:rPr>
              <a:t>There are similar controls within NIST/NCSC, so a framework should be selected to ensure that established guidelines are adhered to on acceptable good practices</a:t>
            </a:r>
          </a:p>
          <a:p>
            <a:pPr marL="0" indent="0">
              <a:buNone/>
            </a:pPr>
            <a:endParaRPr lang="en-GB" dirty="0">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356A63E9-6B3A-B78B-8B23-232A60B35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5" name="Picture 4">
            <a:extLst>
              <a:ext uri="{FF2B5EF4-FFF2-40B4-BE49-F238E27FC236}">
                <a16:creationId xmlns:a16="http://schemas.microsoft.com/office/drawing/2014/main" id="{F8E9D948-59D5-D837-26C2-1431233B615E}"/>
              </a:ext>
            </a:extLst>
          </p:cNvPr>
          <p:cNvPicPr>
            <a:picLocks noChangeAspect="1"/>
          </p:cNvPicPr>
          <p:nvPr/>
        </p:nvPicPr>
        <p:blipFill>
          <a:blip r:embed="rId4"/>
          <a:stretch>
            <a:fillRect/>
          </a:stretch>
        </p:blipFill>
        <p:spPr>
          <a:xfrm>
            <a:off x="6749931" y="3198984"/>
            <a:ext cx="4469536" cy="2934406"/>
          </a:xfrm>
          <a:prstGeom prst="rect">
            <a:avLst/>
          </a:prstGeom>
        </p:spPr>
      </p:pic>
      <p:pic>
        <p:nvPicPr>
          <p:cNvPr id="7" name="Picture 6">
            <a:extLst>
              <a:ext uri="{FF2B5EF4-FFF2-40B4-BE49-F238E27FC236}">
                <a16:creationId xmlns:a16="http://schemas.microsoft.com/office/drawing/2014/main" id="{8CC4A512-5B86-D335-CB48-E84B07130745}"/>
              </a:ext>
            </a:extLst>
          </p:cNvPr>
          <p:cNvPicPr>
            <a:picLocks noChangeAspect="1"/>
          </p:cNvPicPr>
          <p:nvPr/>
        </p:nvPicPr>
        <p:blipFill>
          <a:blip r:embed="rId5"/>
          <a:stretch>
            <a:fillRect/>
          </a:stretch>
        </p:blipFill>
        <p:spPr>
          <a:xfrm>
            <a:off x="6715051" y="596729"/>
            <a:ext cx="5130455" cy="2516923"/>
          </a:xfrm>
          <a:prstGeom prst="rect">
            <a:avLst/>
          </a:prstGeom>
        </p:spPr>
      </p:pic>
      <p:pic>
        <p:nvPicPr>
          <p:cNvPr id="3" name="Picture 2" descr="Logo&#10;&#10;Description automatically generated">
            <a:extLst>
              <a:ext uri="{FF2B5EF4-FFF2-40B4-BE49-F238E27FC236}">
                <a16:creationId xmlns:a16="http://schemas.microsoft.com/office/drawing/2014/main" id="{F099C4EE-9B67-925B-439E-E21535F12990}"/>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3488500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1504706" cy="1325563"/>
          </a:xfrm>
        </p:spPr>
        <p:txBody>
          <a:bodyPr>
            <a:normAutofit fontScale="90000"/>
          </a:bodyPr>
          <a:lstStyle/>
          <a:p>
            <a:pPr>
              <a:lnSpc>
                <a:spcPct val="107000"/>
              </a:lnSpc>
              <a:spcAft>
                <a:spcPts val="485"/>
              </a:spcAft>
            </a:pPr>
            <a:r>
              <a:rPr lang="en-GB" sz="4400" dirty="0">
                <a:solidFill>
                  <a:srgbClr val="54C4EC"/>
                </a:solidFill>
                <a:latin typeface="Heebo" pitchFamily="2" charset="-79"/>
                <a:ea typeface="Calibri" panose="020F0502020204030204" pitchFamily="34" charset="0"/>
                <a:cs typeface="Heebo" pitchFamily="2" charset="-79"/>
              </a:rPr>
              <a:t>Example framework: CIS critical security controls v8</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0800" y="1424532"/>
            <a:ext cx="6306707" cy="4351338"/>
          </a:xfrm>
        </p:spPr>
        <p:txBody>
          <a:bodyPr>
            <a:normAutofit fontScale="92500" lnSpcReduction="10000"/>
          </a:bodyPr>
          <a:lstStyle/>
          <a:p>
            <a:pPr>
              <a:lnSpc>
                <a:spcPct val="107000"/>
              </a:lnSpc>
              <a:spcAft>
                <a:spcPts val="485"/>
              </a:spcAft>
              <a:buClr>
                <a:srgbClr val="54C4EC"/>
              </a:buClr>
            </a:pPr>
            <a:r>
              <a:rPr lang="en-GB" sz="2100" dirty="0">
                <a:solidFill>
                  <a:srgbClr val="004149"/>
                </a:solidFill>
                <a:latin typeface="Heebo" pitchFamily="2" charset="-79"/>
                <a:cs typeface="Heebo" pitchFamily="2" charset="-79"/>
              </a:rPr>
              <a:t>The CIS Microsoft 365 v1.5 benchmark is derived from a larger set of controls called the CIS critical security controls V8, these additional set of controls focus on developing the configuration capability of organisations with a set of basic, foundational and organisational level of additional controls.</a:t>
            </a:r>
          </a:p>
          <a:p>
            <a:pPr>
              <a:lnSpc>
                <a:spcPct val="107000"/>
              </a:lnSpc>
              <a:spcAft>
                <a:spcPts val="485"/>
              </a:spcAft>
              <a:buClr>
                <a:srgbClr val="54C4EC"/>
              </a:buClr>
            </a:pPr>
            <a:endParaRPr lang="en-GB" sz="2100" kern="0" dirty="0">
              <a:solidFill>
                <a:srgbClr val="004149"/>
              </a:solidFill>
              <a:latin typeface="Heebo" pitchFamily="2" charset="-79"/>
              <a:ea typeface="Calibri" panose="020F0502020204030204" pitchFamily="34" charset="0"/>
              <a:cs typeface="Heebo" pitchFamily="2" charset="-79"/>
            </a:endParaRPr>
          </a:p>
          <a:p>
            <a:pPr>
              <a:lnSpc>
                <a:spcPct val="107000"/>
              </a:lnSpc>
              <a:spcAft>
                <a:spcPts val="485"/>
              </a:spcAft>
              <a:buClr>
                <a:srgbClr val="54C4EC"/>
              </a:buClr>
            </a:pPr>
            <a:r>
              <a:rPr lang="en-GB" sz="2100" kern="0" dirty="0">
                <a:solidFill>
                  <a:srgbClr val="004149"/>
                </a:solidFill>
                <a:latin typeface="Heebo" pitchFamily="2" charset="-79"/>
                <a:ea typeface="Calibri" panose="020F0502020204030204" pitchFamily="34" charset="0"/>
                <a:cs typeface="Heebo" pitchFamily="2" charset="-79"/>
              </a:rPr>
              <a:t>Correct implementation of all 18 of the controls greatly reduces security risk, lowers operational costs, and improves any organization’s defensive posture. However, as you likely know, simply being compliant is not enough to entirely mitigate attacks and protect your critical information. </a:t>
            </a:r>
          </a:p>
          <a:p>
            <a:pPr marL="0" indent="0">
              <a:buNone/>
            </a:pPr>
            <a:endParaRPr lang="en-GB" dirty="0">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B4C8CF86-4FB9-44D0-9014-6A809BADD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892ABE4B-A718-0B06-D369-81B4BFD43D5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pic>
        <p:nvPicPr>
          <p:cNvPr id="4" name="Picture 3">
            <a:extLst>
              <a:ext uri="{FF2B5EF4-FFF2-40B4-BE49-F238E27FC236}">
                <a16:creationId xmlns:a16="http://schemas.microsoft.com/office/drawing/2014/main" id="{05020BAA-B3A5-C663-6E88-06FF04F40CDA}"/>
              </a:ext>
            </a:extLst>
          </p:cNvPr>
          <p:cNvPicPr>
            <a:picLocks noChangeAspect="1"/>
          </p:cNvPicPr>
          <p:nvPr/>
        </p:nvPicPr>
        <p:blipFill>
          <a:blip r:embed="rId6"/>
          <a:stretch>
            <a:fillRect/>
          </a:stretch>
        </p:blipFill>
        <p:spPr>
          <a:xfrm>
            <a:off x="7054471" y="1579017"/>
            <a:ext cx="4744547" cy="3699966"/>
          </a:xfrm>
          <a:prstGeom prst="rect">
            <a:avLst/>
          </a:prstGeom>
        </p:spPr>
      </p:pic>
    </p:spTree>
    <p:custDataLst>
      <p:tags r:id="rId1"/>
    </p:custDataLst>
    <p:extLst>
      <p:ext uri="{BB962C8B-B14F-4D97-AF65-F5344CB8AC3E}">
        <p14:creationId xmlns:p14="http://schemas.microsoft.com/office/powerpoint/2010/main" val="142826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normAutofit/>
          </a:bodyPr>
          <a:lstStyle/>
          <a:p>
            <a:r>
              <a:rPr lang="en-GB" sz="4400" dirty="0">
                <a:solidFill>
                  <a:srgbClr val="54C4EC"/>
                </a:solidFill>
                <a:latin typeface="Heebo" pitchFamily="2" charset="-79"/>
                <a:ea typeface="Calibri" panose="020F0502020204030204" pitchFamily="34" charset="0"/>
                <a:cs typeface="Heebo" pitchFamily="2" charset="-79"/>
              </a:rPr>
              <a:t>Example framework: CIS critical security controls v8</a:t>
            </a:r>
            <a:endParaRPr lang="en-GB" dirty="0">
              <a:solidFill>
                <a:srgbClr val="54C4EC"/>
              </a:solidFill>
              <a:latin typeface="Heebo" pitchFamily="2" charset="-79"/>
              <a:cs typeface="Heebo" pitchFamily="2" charset="-79"/>
            </a:endParaRP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631166" y="1503340"/>
            <a:ext cx="10515600" cy="4351338"/>
          </a:xfrm>
        </p:spPr>
        <p:txBody>
          <a:bodyPr>
            <a:normAutofit fontScale="70000" lnSpcReduction="20000"/>
          </a:bodyPr>
          <a:lstStyle/>
          <a:p>
            <a:pPr marL="0" indent="0">
              <a:lnSpc>
                <a:spcPct val="107000"/>
              </a:lnSpc>
              <a:spcAft>
                <a:spcPts val="485"/>
              </a:spcAft>
              <a:buNone/>
            </a:pPr>
            <a:r>
              <a:rPr lang="en-GB" sz="3300" kern="0" dirty="0">
                <a:solidFill>
                  <a:srgbClr val="004149"/>
                </a:solidFill>
                <a:latin typeface="Heebo" pitchFamily="2" charset="-79"/>
                <a:ea typeface="Calibri" panose="020F0502020204030204" pitchFamily="34" charset="0"/>
                <a:cs typeface="Heebo" pitchFamily="2" charset="-79"/>
              </a:rPr>
              <a:t>While there’s no silver bullet for security, organizations can reduce their chances of compromise by moving from a compliance-driven approach to a risk management approach focused on real-world effectiveness.</a:t>
            </a:r>
          </a:p>
          <a:p>
            <a:pPr marL="0" indent="0">
              <a:lnSpc>
                <a:spcPct val="107000"/>
              </a:lnSpc>
              <a:spcAft>
                <a:spcPts val="485"/>
              </a:spcAft>
              <a:buNone/>
            </a:pPr>
            <a:r>
              <a:rPr lang="en-GB" sz="3300" dirty="0">
                <a:solidFill>
                  <a:srgbClr val="004149"/>
                </a:solidFill>
                <a:latin typeface="Heebo" pitchFamily="2" charset="-79"/>
                <a:cs typeface="Heebo" pitchFamily="2" charset="-79"/>
              </a:rPr>
              <a:t>These wider controls help organisations create a prioritized set of actions that collectively form a defence-in-depth set of good practices that mitigate the most common attacks against systems and networks.</a:t>
            </a:r>
          </a:p>
          <a:p>
            <a:pPr marL="0" indent="0">
              <a:lnSpc>
                <a:spcPct val="107000"/>
              </a:lnSpc>
              <a:spcAft>
                <a:spcPts val="485"/>
              </a:spcAft>
              <a:buNone/>
            </a:pPr>
            <a:r>
              <a:rPr lang="en-GB" sz="3300" kern="0" dirty="0">
                <a:solidFill>
                  <a:srgbClr val="004149"/>
                </a:solidFill>
                <a:latin typeface="Heebo" pitchFamily="2" charset="-79"/>
                <a:ea typeface="Calibri" panose="020F0502020204030204" pitchFamily="34" charset="0"/>
                <a:cs typeface="Heebo" pitchFamily="2" charset="-79"/>
              </a:rPr>
              <a:t>Each control can be translated into a series of questions that should be answered to help us understand if we have a policy in place to mitigate against those questions.</a:t>
            </a:r>
          </a:p>
          <a:p>
            <a:pPr marL="0" indent="0">
              <a:lnSpc>
                <a:spcPct val="107000"/>
              </a:lnSpc>
              <a:spcAft>
                <a:spcPts val="485"/>
              </a:spcAft>
              <a:buNone/>
            </a:pPr>
            <a:r>
              <a:rPr lang="en-GB" sz="3300" kern="0" dirty="0">
                <a:solidFill>
                  <a:srgbClr val="004149"/>
                </a:solidFill>
                <a:latin typeface="Heebo" pitchFamily="2" charset="-79"/>
                <a:ea typeface="Calibri" panose="020F0502020204030204" pitchFamily="34" charset="0"/>
                <a:cs typeface="Heebo" pitchFamily="2" charset="-79"/>
              </a:rPr>
              <a:t>Answering these questions will help us identify any gaps we have in our tenant configuration, governance and security policies.</a:t>
            </a: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2C107FE0-C7FD-A67D-266D-278F4B9EE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F50FBA88-7C84-793C-2EF8-30C24BEF44B9}"/>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8968364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tyscape at night&#10;&#10;Description automatically generated with low confidence">
            <a:extLst>
              <a:ext uri="{FF2B5EF4-FFF2-40B4-BE49-F238E27FC236}">
                <a16:creationId xmlns:a16="http://schemas.microsoft.com/office/drawing/2014/main" id="{FE3851C8-791A-AC38-5A0D-B8EFB6BB9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22" y="4599088"/>
            <a:ext cx="9565257" cy="2457075"/>
          </a:xfrm>
          <a:prstGeom prst="rect">
            <a:avLst/>
          </a:prstGeom>
        </p:spPr>
      </p:pic>
      <p:pic>
        <p:nvPicPr>
          <p:cNvPr id="12" name="Picture 11" descr="Logo&#10;&#10;Description automatically generated">
            <a:extLst>
              <a:ext uri="{FF2B5EF4-FFF2-40B4-BE49-F238E27FC236}">
                <a16:creationId xmlns:a16="http://schemas.microsoft.com/office/drawing/2014/main" id="{F4475E6A-9EFA-6415-177F-675EE06119F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123345" y="5103268"/>
            <a:ext cx="1655763" cy="1655763"/>
          </a:xfrm>
          <a:prstGeom prst="rect">
            <a:avLst/>
          </a:prstGeom>
        </p:spPr>
      </p:pic>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a:t>
            </a:r>
            <a:r>
              <a:rPr lang="en-GB" dirty="0" err="1">
                <a:solidFill>
                  <a:srgbClr val="54C4EC"/>
                </a:solidFill>
                <a:latin typeface="Heebo" pitchFamily="2" charset="-79"/>
                <a:cs typeface="Heebo" pitchFamily="2" charset="-79"/>
              </a:rPr>
              <a:t>whoami</a:t>
            </a:r>
            <a:r>
              <a:rPr lang="en-GB" dirty="0">
                <a:solidFill>
                  <a:srgbClr val="54C4EC"/>
                </a:solidFill>
                <a:latin typeface="Heebo" pitchFamily="2" charset="-79"/>
                <a:cs typeface="Heebo" pitchFamily="2" charset="-79"/>
              </a:rPr>
              <a:t>: </a:t>
            </a:r>
            <a:r>
              <a:rPr lang="en-GB" dirty="0" err="1">
                <a:solidFill>
                  <a:srgbClr val="54C4EC"/>
                </a:solidFill>
                <a:latin typeface="Heebo" pitchFamily="2" charset="-79"/>
                <a:cs typeface="Heebo" pitchFamily="2" charset="-79"/>
              </a:rPr>
              <a:t>airwalkreply</a:t>
            </a:r>
            <a:r>
              <a:rPr lang="en-GB" dirty="0">
                <a:solidFill>
                  <a:srgbClr val="54C4EC"/>
                </a:solidFill>
                <a:latin typeface="Heebo" pitchFamily="2" charset="-79"/>
                <a:cs typeface="Heebo" pitchFamily="2" charset="-79"/>
              </a:rPr>
              <a:t>\</a:t>
            </a:r>
            <a:r>
              <a:rPr lang="en-GB" dirty="0" err="1">
                <a:solidFill>
                  <a:srgbClr val="54C4EC"/>
                </a:solidFill>
                <a:latin typeface="Heebo" pitchFamily="2" charset="-79"/>
                <a:cs typeface="Heebo" pitchFamily="2" charset="-79"/>
              </a:rPr>
              <a:t>walterfraser</a:t>
            </a:r>
            <a:endParaRPr lang="en-GB" dirty="0">
              <a:solidFill>
                <a:srgbClr val="54C4EC"/>
              </a:solidFill>
            </a:endParaRP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10515600" cy="3351158"/>
          </a:xfrm>
        </p:spPr>
        <p:txBody>
          <a:bodyPr>
            <a:normAutofit fontScale="70000" lnSpcReduction="20000"/>
          </a:bodyPr>
          <a:lstStyle/>
          <a:p>
            <a:pPr marL="0" indent="0">
              <a:buNone/>
            </a:pPr>
            <a:r>
              <a:rPr lang="en-GB" dirty="0">
                <a:solidFill>
                  <a:srgbClr val="004149"/>
                </a:solidFill>
                <a:latin typeface="Heebo" pitchFamily="2" charset="-79"/>
                <a:cs typeface="Heebo" pitchFamily="2" charset="-79"/>
              </a:rPr>
              <a:t>I’ve been working in IT since before virtualisation was a thing (explains the lack of hair)</a:t>
            </a:r>
          </a:p>
          <a:p>
            <a:pPr marL="0" indent="0">
              <a:buNone/>
            </a:pPr>
            <a:endParaRPr lang="en-GB" dirty="0">
              <a:solidFill>
                <a:srgbClr val="004149"/>
              </a:solidFill>
              <a:latin typeface="Heebo" pitchFamily="2" charset="-79"/>
              <a:cs typeface="Heebo" pitchFamily="2" charset="-79"/>
            </a:endParaRPr>
          </a:p>
          <a:p>
            <a:pPr marL="0" indent="0">
              <a:buNone/>
            </a:pPr>
            <a:r>
              <a:rPr lang="en-GB" dirty="0">
                <a:solidFill>
                  <a:srgbClr val="004149"/>
                </a:solidFill>
                <a:latin typeface="Heebo" pitchFamily="2" charset="-79"/>
                <a:cs typeface="Heebo" pitchFamily="2" charset="-79"/>
              </a:rPr>
              <a:t>Majority of my career in IT as an engineer and solution architect</a:t>
            </a:r>
          </a:p>
          <a:p>
            <a:pPr marL="0" indent="0">
              <a:buNone/>
            </a:pPr>
            <a:endParaRPr lang="en-GB" dirty="0">
              <a:solidFill>
                <a:srgbClr val="004149"/>
              </a:solidFill>
              <a:latin typeface="Heebo" pitchFamily="2" charset="-79"/>
              <a:cs typeface="Heebo" pitchFamily="2" charset="-79"/>
            </a:endParaRPr>
          </a:p>
          <a:p>
            <a:pPr marL="0" indent="0">
              <a:buNone/>
            </a:pPr>
            <a:r>
              <a:rPr lang="en-GB" dirty="0">
                <a:solidFill>
                  <a:srgbClr val="004149"/>
                </a:solidFill>
                <a:latin typeface="Heebo" pitchFamily="2" charset="-79"/>
                <a:cs typeface="Heebo" pitchFamily="2" charset="-79"/>
              </a:rPr>
              <a:t>Switched focus to Office/Microsoft 365 from 2014 onwards</a:t>
            </a:r>
          </a:p>
          <a:p>
            <a:pPr marL="0" indent="0">
              <a:buNone/>
            </a:pPr>
            <a:endParaRPr lang="en-GB" dirty="0">
              <a:solidFill>
                <a:srgbClr val="004149"/>
              </a:solidFill>
              <a:latin typeface="Heebo" pitchFamily="2" charset="-79"/>
              <a:cs typeface="Heebo" pitchFamily="2" charset="-79"/>
            </a:endParaRPr>
          </a:p>
          <a:p>
            <a:pPr marL="0" indent="0">
              <a:buNone/>
            </a:pPr>
            <a:r>
              <a:rPr lang="en-GB" dirty="0">
                <a:solidFill>
                  <a:srgbClr val="004149"/>
                </a:solidFill>
                <a:latin typeface="Heebo" pitchFamily="2" charset="-79"/>
                <a:cs typeface="Heebo" pitchFamily="2" charset="-79"/>
              </a:rPr>
              <a:t>Experienced in designing and maintaining highly regulated/complex environments</a:t>
            </a:r>
          </a:p>
          <a:p>
            <a:pPr marL="0" indent="0">
              <a:buNone/>
            </a:pPr>
            <a:endParaRPr lang="en-GB" dirty="0">
              <a:solidFill>
                <a:srgbClr val="004149"/>
              </a:solidFill>
              <a:latin typeface="Heebo" pitchFamily="2" charset="-79"/>
              <a:cs typeface="Heebo" pitchFamily="2" charset="-79"/>
            </a:endParaRPr>
          </a:p>
          <a:p>
            <a:pPr marL="0" indent="0">
              <a:buNone/>
            </a:pPr>
            <a:r>
              <a:rPr lang="en-GB" dirty="0">
                <a:solidFill>
                  <a:srgbClr val="004149"/>
                </a:solidFill>
                <a:latin typeface="Heebo" pitchFamily="2" charset="-79"/>
                <a:cs typeface="Heebo" pitchFamily="2" charset="-79"/>
              </a:rPr>
              <a:t>Gaffers: Airwalk reply – Senior Architect </a:t>
            </a:r>
          </a:p>
          <a:p>
            <a:pPr marL="0" indent="0">
              <a:buNone/>
            </a:pPr>
            <a:endParaRPr lang="en-GB" dirty="0">
              <a:solidFill>
                <a:srgbClr val="54C4EC"/>
              </a:solidFill>
            </a:endParaRPr>
          </a:p>
        </p:txBody>
      </p:sp>
    </p:spTree>
    <p:custDataLst>
      <p:tags r:id="rId1"/>
    </p:custDataLst>
    <p:extLst>
      <p:ext uri="{BB962C8B-B14F-4D97-AF65-F5344CB8AC3E}">
        <p14:creationId xmlns:p14="http://schemas.microsoft.com/office/powerpoint/2010/main" val="18306326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1265954" y="2341418"/>
            <a:ext cx="9648627" cy="1325563"/>
          </a:xfrm>
        </p:spPr>
        <p:txBody>
          <a:bodyPr>
            <a:normAutofit/>
          </a:bodyPr>
          <a:lstStyle/>
          <a:p>
            <a:pPr marL="0" indent="0" algn="ctr">
              <a:buNone/>
            </a:pPr>
            <a:r>
              <a:rPr lang="en-GB" sz="6600" dirty="0">
                <a:solidFill>
                  <a:srgbClr val="54C4EC"/>
                </a:solidFill>
                <a:latin typeface="Heebo" pitchFamily="2" charset="-79"/>
                <a:cs typeface="Heebo" pitchFamily="2" charset="-79"/>
              </a:rPr>
              <a:t>Examples of CIS controls</a:t>
            </a:r>
          </a:p>
        </p:txBody>
      </p:sp>
      <p:pic>
        <p:nvPicPr>
          <p:cNvPr id="4" name="Picture 3" descr="A cityscape at night&#10;&#10;Description automatically generated with low confidence">
            <a:extLst>
              <a:ext uri="{FF2B5EF4-FFF2-40B4-BE49-F238E27FC236}">
                <a16:creationId xmlns:a16="http://schemas.microsoft.com/office/drawing/2014/main" id="{FFAA2DF9-1F30-E4B0-FB22-DEE4DB61E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95" y="3749782"/>
            <a:ext cx="13140127" cy="3375370"/>
          </a:xfrm>
          <a:prstGeom prst="rect">
            <a:avLst/>
          </a:prstGeom>
        </p:spPr>
      </p:pic>
      <p:pic>
        <p:nvPicPr>
          <p:cNvPr id="5" name="Picture 4" descr="Logo&#10;&#10;Description automatically generated">
            <a:extLst>
              <a:ext uri="{FF2B5EF4-FFF2-40B4-BE49-F238E27FC236}">
                <a16:creationId xmlns:a16="http://schemas.microsoft.com/office/drawing/2014/main" id="{6406BF35-650F-0868-E499-1AE0D4829033}"/>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481095" y="0"/>
            <a:ext cx="1710906" cy="1710906"/>
          </a:xfrm>
          <a:prstGeom prst="rect">
            <a:avLst/>
          </a:prstGeom>
        </p:spPr>
      </p:pic>
    </p:spTree>
    <p:custDataLst>
      <p:tags r:id="rId1"/>
    </p:custDataLst>
    <p:extLst>
      <p:ext uri="{BB962C8B-B14F-4D97-AF65-F5344CB8AC3E}">
        <p14:creationId xmlns:p14="http://schemas.microsoft.com/office/powerpoint/2010/main" val="4726229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normAutofit/>
          </a:bodyPr>
          <a:lstStyle/>
          <a:p>
            <a:r>
              <a:rPr lang="en-GB" sz="4000" dirty="0">
                <a:solidFill>
                  <a:srgbClr val="54C4EC"/>
                </a:solidFill>
                <a:latin typeface="Heebo" pitchFamily="2" charset="-79"/>
                <a:ea typeface="Calibri" panose="020F0502020204030204" pitchFamily="34" charset="0"/>
                <a:cs typeface="Heebo" pitchFamily="2" charset="-79"/>
              </a:rPr>
              <a:t>1: Inventory and control of hardware assets</a:t>
            </a:r>
            <a:endParaRPr lang="en-GB" sz="4000" dirty="0">
              <a:solidFill>
                <a:srgbClr val="54C4EC"/>
              </a:solidFill>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AB209394-DF6C-0788-637A-402B1957F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ED605DF3-7577-7D2E-5087-3EDAD090A02A}"/>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pic>
        <p:nvPicPr>
          <p:cNvPr id="7" name="Picture 6">
            <a:extLst>
              <a:ext uri="{FF2B5EF4-FFF2-40B4-BE49-F238E27FC236}">
                <a16:creationId xmlns:a16="http://schemas.microsoft.com/office/drawing/2014/main" id="{441C4378-E602-AA43-8E8C-7C1AAB9E60D9}"/>
              </a:ext>
            </a:extLst>
          </p:cNvPr>
          <p:cNvPicPr>
            <a:picLocks noChangeAspect="1"/>
          </p:cNvPicPr>
          <p:nvPr/>
        </p:nvPicPr>
        <p:blipFill>
          <a:blip r:embed="rId7"/>
          <a:stretch>
            <a:fillRect/>
          </a:stretch>
        </p:blipFill>
        <p:spPr>
          <a:xfrm>
            <a:off x="5176800" y="1045322"/>
            <a:ext cx="6740996" cy="4927078"/>
          </a:xfrm>
          <a:prstGeom prst="rect">
            <a:avLst/>
          </a:prstGeom>
        </p:spPr>
      </p:pic>
      <p:pic>
        <p:nvPicPr>
          <p:cNvPr id="10" name="Picture 9">
            <a:extLst>
              <a:ext uri="{FF2B5EF4-FFF2-40B4-BE49-F238E27FC236}">
                <a16:creationId xmlns:a16="http://schemas.microsoft.com/office/drawing/2014/main" id="{D970F084-323C-DDE9-EC68-72C5DF093290}"/>
              </a:ext>
            </a:extLst>
          </p:cNvPr>
          <p:cNvPicPr>
            <a:picLocks noChangeAspect="1"/>
          </p:cNvPicPr>
          <p:nvPr/>
        </p:nvPicPr>
        <p:blipFill>
          <a:blip r:embed="rId8"/>
          <a:stretch>
            <a:fillRect/>
          </a:stretch>
        </p:blipFill>
        <p:spPr>
          <a:xfrm>
            <a:off x="274204" y="2183017"/>
            <a:ext cx="4758692" cy="2428636"/>
          </a:xfrm>
          <a:prstGeom prst="rect">
            <a:avLst/>
          </a:prstGeom>
        </p:spPr>
      </p:pic>
    </p:spTree>
    <p:custDataLst>
      <p:tags r:id="rId1"/>
    </p:custDataLst>
    <p:extLst>
      <p:ext uri="{BB962C8B-B14F-4D97-AF65-F5344CB8AC3E}">
        <p14:creationId xmlns:p14="http://schemas.microsoft.com/office/powerpoint/2010/main" val="12536802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normAutofit/>
          </a:bodyPr>
          <a:lstStyle/>
          <a:p>
            <a:r>
              <a:rPr lang="en-GB" sz="4000" dirty="0">
                <a:solidFill>
                  <a:srgbClr val="54C4EC"/>
                </a:solidFill>
                <a:latin typeface="Heebo" pitchFamily="2" charset="-79"/>
                <a:ea typeface="Calibri" panose="020F0502020204030204" pitchFamily="34" charset="0"/>
                <a:cs typeface="Heebo" pitchFamily="2" charset="-79"/>
              </a:rPr>
              <a:t>1: Inventory and control of hardware assets</a:t>
            </a:r>
            <a:endParaRPr lang="en-GB" sz="4000" dirty="0">
              <a:solidFill>
                <a:srgbClr val="54C4EC"/>
              </a:solidFill>
              <a:latin typeface="Heebo" pitchFamily="2" charset="-79"/>
              <a:cs typeface="Heebo" pitchFamily="2" charset="-79"/>
            </a:endParaRP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10515600" cy="4351338"/>
          </a:xfrm>
        </p:spPr>
        <p:txBody>
          <a:bodyPr/>
          <a:lstStyle/>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How are users accessing resources today? On what devices?</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Do users access data on their personal devices?</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Is important company data being accessed on personal devices?</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How do you protect that data if that device is lost or stolen?</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How do you prevent infected devices from joining your network?</a:t>
            </a:r>
            <a:endParaRPr lang="en-GB" sz="3200" kern="0" dirty="0">
              <a:solidFill>
                <a:srgbClr val="004149"/>
              </a:solidFill>
              <a:latin typeface="Heebo" pitchFamily="2" charset="-79"/>
              <a:ea typeface="Calibri" panose="020F0502020204030204" pitchFamily="34" charset="0"/>
              <a:cs typeface="Heebo" pitchFamily="2" charset="-79"/>
            </a:endParaRP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AB209394-DF6C-0788-637A-402B1957F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ED605DF3-7577-7D2E-5087-3EDAD090A02A}"/>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1639632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1123106" cy="1325563"/>
          </a:xfrm>
        </p:spPr>
        <p:txBody>
          <a:bodyPr>
            <a:normAutofit/>
          </a:bodyPr>
          <a:lstStyle/>
          <a:p>
            <a:r>
              <a:rPr lang="en-GB" sz="4000" dirty="0">
                <a:solidFill>
                  <a:srgbClr val="54C4EC"/>
                </a:solidFill>
                <a:latin typeface="Heebo" pitchFamily="2" charset="-79"/>
                <a:cs typeface="Heebo" pitchFamily="2" charset="-79"/>
              </a:rPr>
              <a:t>What are the risks being raised by this control?</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10515600" cy="4351338"/>
          </a:xfrm>
        </p:spPr>
        <p:txBody>
          <a:bodyPr/>
          <a:lstStyle/>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Unmanaged device brings malware to corporate network</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Unmanaged device with corporate data is lost or stolen</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Unmanaged device encrypts corporate documents with ransomware</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Employee leaves with sensitive data on personal device</a:t>
            </a:r>
            <a:endParaRPr lang="en-GB" sz="3200" kern="0" dirty="0">
              <a:solidFill>
                <a:srgbClr val="004149"/>
              </a:solidFill>
              <a:latin typeface="Heebo" pitchFamily="2" charset="-79"/>
              <a:ea typeface="Calibri" panose="020F0502020204030204" pitchFamily="34" charset="0"/>
              <a:cs typeface="Heebo" pitchFamily="2" charset="-79"/>
            </a:endParaRPr>
          </a:p>
          <a:p>
            <a:pPr marL="0" indent="0">
              <a:buNone/>
            </a:pPr>
            <a:endParaRPr lang="en-GB" dirty="0">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585D0814-2B63-ECA5-D35E-A223CD5DD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4993AAB0-8F7D-EE04-F270-433FA7145D3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22356004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normAutofit/>
          </a:bodyPr>
          <a:lstStyle/>
          <a:p>
            <a:r>
              <a:rPr lang="en-GB" sz="3600" dirty="0">
                <a:solidFill>
                  <a:srgbClr val="54C4EC"/>
                </a:solidFill>
                <a:latin typeface="Heebo" pitchFamily="2" charset="-79"/>
                <a:cs typeface="Heebo" pitchFamily="2" charset="-79"/>
              </a:rPr>
              <a:t>What are my recommended baseline safeguards?</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10515600" cy="4351338"/>
          </a:xfrm>
        </p:spPr>
        <p:txBody>
          <a:bodyPr>
            <a:normAutofit fontScale="77500" lnSpcReduction="20000"/>
          </a:bodyPr>
          <a:lstStyle/>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Gather a list of all hardware devices that the company manages</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Determine what device platforms you will manage (Windows, iOS, macOS, Android)</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Enrol devices in Intune</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Create a device compliance policy for each platform</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Create a conditional access policy that grants access to corporate resources when the device is in a compliant state</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Prevent access to your corporate network by unmanaged or unhealthy devices</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Create an App Protection Policy for iOS and Android to manage applications on unmanaged devices</a:t>
            </a:r>
            <a:endParaRPr lang="en-GB" sz="3200" kern="0" dirty="0">
              <a:solidFill>
                <a:srgbClr val="004149"/>
              </a:solidFill>
              <a:latin typeface="Heebo" pitchFamily="2" charset="-79"/>
              <a:ea typeface="Calibri" panose="020F0502020204030204" pitchFamily="34" charset="0"/>
              <a:cs typeface="Heebo" pitchFamily="2" charset="-79"/>
            </a:endParaRPr>
          </a:p>
          <a:p>
            <a:pPr marL="0" indent="0">
              <a:buNone/>
            </a:pPr>
            <a:endParaRPr lang="en-GB" dirty="0">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241BA6F8-1FC2-C040-D196-23B9150F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B2C600D3-54AC-4F0D-A808-CAA5E55BC77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24164694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1461506" cy="1325563"/>
          </a:xfrm>
        </p:spPr>
        <p:txBody>
          <a:bodyPr>
            <a:normAutofit/>
          </a:bodyPr>
          <a:lstStyle/>
          <a:p>
            <a:r>
              <a:rPr lang="en-GB" sz="4000" dirty="0">
                <a:solidFill>
                  <a:srgbClr val="54C4EC"/>
                </a:solidFill>
                <a:latin typeface="Heebo" pitchFamily="2" charset="-79"/>
                <a:ea typeface="Calibri" panose="020F0502020204030204" pitchFamily="34" charset="0"/>
                <a:cs typeface="Heebo" pitchFamily="2" charset="-79"/>
              </a:rPr>
              <a:t>2: Inventory and control of software assets</a:t>
            </a:r>
            <a:endParaRPr lang="en-GB" sz="4000" dirty="0">
              <a:solidFill>
                <a:srgbClr val="54C4EC"/>
              </a:solidFill>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A91DBB66-A999-C839-540A-38041A3C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72134B01-6140-36AD-31EB-5229C789FE0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pic>
        <p:nvPicPr>
          <p:cNvPr id="5" name="Picture 4">
            <a:extLst>
              <a:ext uri="{FF2B5EF4-FFF2-40B4-BE49-F238E27FC236}">
                <a16:creationId xmlns:a16="http://schemas.microsoft.com/office/drawing/2014/main" id="{70E31A13-0B88-84E1-ADC8-BE857D64E309}"/>
              </a:ext>
            </a:extLst>
          </p:cNvPr>
          <p:cNvPicPr>
            <a:picLocks noChangeAspect="1"/>
          </p:cNvPicPr>
          <p:nvPr/>
        </p:nvPicPr>
        <p:blipFill>
          <a:blip r:embed="rId6"/>
          <a:stretch>
            <a:fillRect/>
          </a:stretch>
        </p:blipFill>
        <p:spPr>
          <a:xfrm>
            <a:off x="5738400" y="1330640"/>
            <a:ext cx="5437985" cy="4764159"/>
          </a:xfrm>
          <a:prstGeom prst="rect">
            <a:avLst/>
          </a:prstGeom>
        </p:spPr>
      </p:pic>
      <p:pic>
        <p:nvPicPr>
          <p:cNvPr id="8" name="Picture 7">
            <a:extLst>
              <a:ext uri="{FF2B5EF4-FFF2-40B4-BE49-F238E27FC236}">
                <a16:creationId xmlns:a16="http://schemas.microsoft.com/office/drawing/2014/main" id="{6CEBA761-9717-25CE-EA96-60037A14CF5F}"/>
              </a:ext>
            </a:extLst>
          </p:cNvPr>
          <p:cNvPicPr>
            <a:picLocks noChangeAspect="1"/>
          </p:cNvPicPr>
          <p:nvPr/>
        </p:nvPicPr>
        <p:blipFill>
          <a:blip r:embed="rId7"/>
          <a:stretch>
            <a:fillRect/>
          </a:stretch>
        </p:blipFill>
        <p:spPr>
          <a:xfrm>
            <a:off x="779096" y="2432956"/>
            <a:ext cx="4526702" cy="1992088"/>
          </a:xfrm>
          <a:prstGeom prst="rect">
            <a:avLst/>
          </a:prstGeom>
        </p:spPr>
      </p:pic>
    </p:spTree>
    <p:custDataLst>
      <p:tags r:id="rId1"/>
    </p:custDataLst>
    <p:extLst>
      <p:ext uri="{BB962C8B-B14F-4D97-AF65-F5344CB8AC3E}">
        <p14:creationId xmlns:p14="http://schemas.microsoft.com/office/powerpoint/2010/main" val="16622133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1497506" cy="1325563"/>
          </a:xfrm>
        </p:spPr>
        <p:txBody>
          <a:bodyPr>
            <a:normAutofit/>
          </a:bodyPr>
          <a:lstStyle/>
          <a:p>
            <a:r>
              <a:rPr lang="en-GB" sz="4400" dirty="0">
                <a:solidFill>
                  <a:srgbClr val="54C4EC"/>
                </a:solidFill>
                <a:latin typeface="Heebo" pitchFamily="2" charset="-79"/>
                <a:ea typeface="Calibri" panose="020F0502020204030204" pitchFamily="34" charset="0"/>
                <a:cs typeface="Heebo" pitchFamily="2" charset="-79"/>
              </a:rPr>
              <a:t>2: Inventory and control of software assets</a:t>
            </a:r>
            <a:endParaRPr lang="en-GB" dirty="0">
              <a:solidFill>
                <a:srgbClr val="54C4EC"/>
              </a:solidFill>
              <a:latin typeface="Heebo" pitchFamily="2" charset="-79"/>
              <a:cs typeface="Heebo" pitchFamily="2" charset="-79"/>
            </a:endParaRP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78894" y="1424532"/>
            <a:ext cx="10515600" cy="4351338"/>
          </a:xfrm>
        </p:spPr>
        <p:txBody>
          <a:bodyPr>
            <a:normAutofit fontScale="92500"/>
          </a:bodyPr>
          <a:lstStyle/>
          <a:p>
            <a:pPr>
              <a:buClr>
                <a:srgbClr val="54C4EC"/>
              </a:buClr>
            </a:pPr>
            <a:r>
              <a:rPr lang="en-GB" dirty="0">
                <a:solidFill>
                  <a:srgbClr val="004149"/>
                </a:solidFill>
                <a:latin typeface="Heebo" pitchFamily="2" charset="-79"/>
                <a:cs typeface="Heebo" pitchFamily="2" charset="-79"/>
              </a:rPr>
              <a:t>Which applications do users access across the company?</a:t>
            </a:r>
          </a:p>
          <a:p>
            <a:pPr>
              <a:buClr>
                <a:srgbClr val="54C4EC"/>
              </a:buClr>
            </a:pPr>
            <a:r>
              <a:rPr lang="en-GB" dirty="0">
                <a:solidFill>
                  <a:srgbClr val="004149"/>
                </a:solidFill>
                <a:latin typeface="Heebo" pitchFamily="2" charset="-79"/>
                <a:cs typeface="Heebo" pitchFamily="2" charset="-79"/>
              </a:rPr>
              <a:t>Are users transferring corporate data to unmanaged applications?</a:t>
            </a:r>
          </a:p>
          <a:p>
            <a:pPr>
              <a:buClr>
                <a:srgbClr val="54C4EC"/>
              </a:buClr>
            </a:pPr>
            <a:r>
              <a:rPr lang="en-GB" dirty="0">
                <a:solidFill>
                  <a:srgbClr val="004149"/>
                </a:solidFill>
                <a:latin typeface="Heebo" pitchFamily="2" charset="-79"/>
                <a:cs typeface="Heebo" pitchFamily="2" charset="-79"/>
              </a:rPr>
              <a:t>Do users access applications with corporate data on their personal devices?</a:t>
            </a:r>
          </a:p>
          <a:p>
            <a:pPr>
              <a:buClr>
                <a:srgbClr val="54C4EC"/>
              </a:buClr>
            </a:pPr>
            <a:r>
              <a:rPr lang="en-GB" dirty="0">
                <a:solidFill>
                  <a:srgbClr val="004149"/>
                </a:solidFill>
                <a:latin typeface="Heebo" pitchFamily="2" charset="-79"/>
                <a:cs typeface="Heebo" pitchFamily="2" charset="-79"/>
              </a:rPr>
              <a:t>How do you protect application data if a personal device is lost or stolen?</a:t>
            </a:r>
          </a:p>
          <a:p>
            <a:pPr>
              <a:buClr>
                <a:srgbClr val="54C4EC"/>
              </a:buClr>
            </a:pPr>
            <a:r>
              <a:rPr lang="en-GB" dirty="0">
                <a:solidFill>
                  <a:srgbClr val="004149"/>
                </a:solidFill>
                <a:latin typeface="Heebo" pitchFamily="2" charset="-79"/>
                <a:cs typeface="Heebo" pitchFamily="2" charset="-79"/>
              </a:rPr>
              <a:t>How do you know when a new application for the company has been onboarded?</a:t>
            </a:r>
          </a:p>
          <a:p>
            <a:pPr>
              <a:buClr>
                <a:srgbClr val="54C4EC"/>
              </a:buClr>
            </a:pPr>
            <a:r>
              <a:rPr lang="en-GB" dirty="0">
                <a:solidFill>
                  <a:srgbClr val="004149"/>
                </a:solidFill>
                <a:latin typeface="Heebo" pitchFamily="2" charset="-79"/>
                <a:cs typeface="Heebo" pitchFamily="2" charset="-79"/>
              </a:rPr>
              <a:t>What does your application management lifecycle look like today?</a:t>
            </a: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C69E6053-AB00-2ACE-4131-9C775785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DBC13ED3-1DF8-B8B6-C45C-48B29CCF643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3040333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631166" y="1503340"/>
            <a:ext cx="10515600" cy="4351338"/>
          </a:xfrm>
        </p:spPr>
        <p:txBody>
          <a:bodyPr/>
          <a:lstStyle/>
          <a:p>
            <a:pPr>
              <a:buClr>
                <a:srgbClr val="54C4EC"/>
              </a:buClr>
            </a:pPr>
            <a:r>
              <a:rPr lang="en-GB" dirty="0">
                <a:solidFill>
                  <a:srgbClr val="004149"/>
                </a:solidFill>
                <a:latin typeface="Heebo" pitchFamily="2" charset="-79"/>
                <a:cs typeface="Heebo" pitchFamily="2" charset="-79"/>
              </a:rPr>
              <a:t>Software vulnerability causes unmanaged device to get infected</a:t>
            </a:r>
          </a:p>
          <a:p>
            <a:pPr>
              <a:buClr>
                <a:srgbClr val="54C4EC"/>
              </a:buClr>
            </a:pPr>
            <a:r>
              <a:rPr lang="en-GB" dirty="0">
                <a:solidFill>
                  <a:srgbClr val="004149"/>
                </a:solidFill>
                <a:latin typeface="Heebo" pitchFamily="2" charset="-79"/>
                <a:cs typeface="Heebo" pitchFamily="2" charset="-79"/>
              </a:rPr>
              <a:t>Data loss to unmanaged application</a:t>
            </a:r>
          </a:p>
          <a:p>
            <a:pPr>
              <a:buClr>
                <a:srgbClr val="54C4EC"/>
              </a:buClr>
            </a:pPr>
            <a:r>
              <a:rPr lang="en-GB" dirty="0">
                <a:solidFill>
                  <a:srgbClr val="004149"/>
                </a:solidFill>
                <a:latin typeface="Heebo" pitchFamily="2" charset="-79"/>
                <a:cs typeface="Heebo" pitchFamily="2" charset="-79"/>
              </a:rPr>
              <a:t>Infected device encrypts sensitive corporate documents with ransomware</a:t>
            </a:r>
          </a:p>
          <a:p>
            <a:pPr>
              <a:buClr>
                <a:srgbClr val="54C4EC"/>
              </a:buClr>
            </a:pPr>
            <a:r>
              <a:rPr lang="en-GB" dirty="0">
                <a:solidFill>
                  <a:srgbClr val="004149"/>
                </a:solidFill>
                <a:latin typeface="Heebo" pitchFamily="2" charset="-79"/>
                <a:cs typeface="Heebo" pitchFamily="2" charset="-79"/>
              </a:rPr>
              <a:t>Employee leaves with sensitive data on personal device</a:t>
            </a:r>
          </a:p>
          <a:p>
            <a:pPr>
              <a:buClr>
                <a:srgbClr val="54C4EC"/>
              </a:buClr>
            </a:pPr>
            <a:r>
              <a:rPr lang="en-GB" dirty="0">
                <a:solidFill>
                  <a:srgbClr val="004149"/>
                </a:solidFill>
                <a:latin typeface="Heebo" pitchFamily="2" charset="-79"/>
                <a:cs typeface="Heebo" pitchFamily="2" charset="-79"/>
              </a:rPr>
              <a:t>Shadow IT prevents you from effectively securing access to company assets</a:t>
            </a: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443E852D-DBC3-1B33-3D0F-C4F8651A9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03C9207E-EA02-1699-180E-8F7CE2007CD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
        <p:nvSpPr>
          <p:cNvPr id="7" name="Title 8">
            <a:extLst>
              <a:ext uri="{FF2B5EF4-FFF2-40B4-BE49-F238E27FC236}">
                <a16:creationId xmlns:a16="http://schemas.microsoft.com/office/drawing/2014/main" id="{DC1557C8-A6F3-BEA8-4D76-BB5CECD97469}"/>
              </a:ext>
            </a:extLst>
          </p:cNvPr>
          <p:cNvSpPr txBox="1">
            <a:spLocks/>
          </p:cNvSpPr>
          <p:nvPr/>
        </p:nvSpPr>
        <p:spPr>
          <a:xfrm>
            <a:off x="346494" y="98969"/>
            <a:ext cx="111231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54C4EC"/>
                </a:solidFill>
                <a:latin typeface="Heebo" pitchFamily="2" charset="-79"/>
                <a:cs typeface="Heebo" pitchFamily="2" charset="-79"/>
              </a:rPr>
              <a:t>What are the risks being raised by this control?</a:t>
            </a:r>
          </a:p>
        </p:txBody>
      </p:sp>
    </p:spTree>
    <p:custDataLst>
      <p:tags r:id="rId1"/>
    </p:custDataLst>
    <p:extLst>
      <p:ext uri="{BB962C8B-B14F-4D97-AF65-F5344CB8AC3E}">
        <p14:creationId xmlns:p14="http://schemas.microsoft.com/office/powerpoint/2010/main" val="7530394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631166" y="1503340"/>
            <a:ext cx="10515600" cy="4351338"/>
          </a:xfrm>
        </p:spPr>
        <p:txBody>
          <a:bodyPr>
            <a:normAutofit fontScale="92500" lnSpcReduction="20000"/>
          </a:bodyPr>
          <a:lstStyle/>
          <a:p>
            <a:pPr>
              <a:buClr>
                <a:srgbClr val="54C4EC"/>
              </a:buClr>
            </a:pPr>
            <a:r>
              <a:rPr lang="en-GB" dirty="0">
                <a:solidFill>
                  <a:srgbClr val="004149"/>
                </a:solidFill>
                <a:latin typeface="Heebo" pitchFamily="2" charset="-79"/>
                <a:cs typeface="Heebo" pitchFamily="2" charset="-79"/>
              </a:rPr>
              <a:t>Perform an asset inventory checklist and determine what apps are authorized to access corporate data</a:t>
            </a:r>
          </a:p>
          <a:p>
            <a:pPr>
              <a:buClr>
                <a:srgbClr val="54C4EC"/>
              </a:buClr>
            </a:pPr>
            <a:r>
              <a:rPr lang="en-GB" dirty="0">
                <a:solidFill>
                  <a:srgbClr val="004149"/>
                </a:solidFill>
                <a:latin typeface="Heebo" pitchFamily="2" charset="-79"/>
                <a:cs typeface="Heebo" pitchFamily="2" charset="-79"/>
              </a:rPr>
              <a:t>Add applications to Azure Active Directory for single sign-on access</a:t>
            </a:r>
          </a:p>
          <a:p>
            <a:pPr>
              <a:buClr>
                <a:srgbClr val="54C4EC"/>
              </a:buClr>
            </a:pPr>
            <a:r>
              <a:rPr lang="en-GB" dirty="0">
                <a:solidFill>
                  <a:srgbClr val="004149"/>
                </a:solidFill>
                <a:latin typeface="Heebo" pitchFamily="2" charset="-79"/>
                <a:cs typeface="Heebo" pitchFamily="2" charset="-79"/>
              </a:rPr>
              <a:t>Enrol devices in Intune</a:t>
            </a:r>
          </a:p>
          <a:p>
            <a:pPr>
              <a:buClr>
                <a:srgbClr val="54C4EC"/>
              </a:buClr>
            </a:pPr>
            <a:r>
              <a:rPr lang="en-GB" dirty="0">
                <a:solidFill>
                  <a:srgbClr val="004149"/>
                </a:solidFill>
                <a:latin typeface="Heebo" pitchFamily="2" charset="-79"/>
                <a:cs typeface="Heebo" pitchFamily="2" charset="-79"/>
              </a:rPr>
              <a:t>Set up device compliance policies for every device you are going to support</a:t>
            </a:r>
          </a:p>
          <a:p>
            <a:pPr>
              <a:buClr>
                <a:srgbClr val="54C4EC"/>
              </a:buClr>
            </a:pPr>
            <a:r>
              <a:rPr lang="en-GB" dirty="0">
                <a:solidFill>
                  <a:srgbClr val="004149"/>
                </a:solidFill>
                <a:latin typeface="Heebo" pitchFamily="2" charset="-79"/>
                <a:cs typeface="Heebo" pitchFamily="2" charset="-79"/>
              </a:rPr>
              <a:t>Set up app protection policies for Windows, iOS, and Android</a:t>
            </a:r>
          </a:p>
          <a:p>
            <a:pPr>
              <a:buClr>
                <a:srgbClr val="54C4EC"/>
              </a:buClr>
            </a:pPr>
            <a:r>
              <a:rPr lang="en-GB" dirty="0">
                <a:solidFill>
                  <a:srgbClr val="004149"/>
                </a:solidFill>
                <a:latin typeface="Heebo" pitchFamily="2" charset="-79"/>
                <a:cs typeface="Heebo" pitchFamily="2" charset="-79"/>
              </a:rPr>
              <a:t>Push out managed applications to managed devices with Intune</a:t>
            </a:r>
          </a:p>
          <a:p>
            <a:pPr>
              <a:buClr>
                <a:srgbClr val="54C4EC"/>
              </a:buClr>
            </a:pPr>
            <a:r>
              <a:rPr lang="en-GB" dirty="0">
                <a:solidFill>
                  <a:srgbClr val="004149"/>
                </a:solidFill>
                <a:latin typeface="Heebo" pitchFamily="2" charset="-79"/>
                <a:cs typeface="Heebo" pitchFamily="2" charset="-79"/>
              </a:rPr>
              <a:t>Set up a conditional access policy for policy-managed apps. Only grant access to applications such as the Office suite if they are using a client approved app</a:t>
            </a:r>
          </a:p>
          <a:p>
            <a:pPr>
              <a:buClr>
                <a:srgbClr val="54C4EC"/>
              </a:buClr>
            </a:pPr>
            <a:r>
              <a:rPr lang="en-GB" dirty="0">
                <a:solidFill>
                  <a:srgbClr val="004149"/>
                </a:solidFill>
                <a:latin typeface="Heebo" pitchFamily="2" charset="-79"/>
                <a:cs typeface="Heebo" pitchFamily="2" charset="-79"/>
              </a:rPr>
              <a:t>Remove users’ ability to register an app in Azure Active Directory</a:t>
            </a: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4EEC2A27-1DEE-CD4B-F73A-C779AB414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4D1736BC-A80F-FF9B-E713-FB1349C2FBF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
        <p:nvSpPr>
          <p:cNvPr id="7" name="Title 8">
            <a:extLst>
              <a:ext uri="{FF2B5EF4-FFF2-40B4-BE49-F238E27FC236}">
                <a16:creationId xmlns:a16="http://schemas.microsoft.com/office/drawing/2014/main" id="{951436E9-9F01-7E0B-60AB-AF7E7D569BB0}"/>
              </a:ext>
            </a:extLst>
          </p:cNvPr>
          <p:cNvSpPr>
            <a:spLocks noGrp="1"/>
          </p:cNvSpPr>
          <p:nvPr>
            <p:ph type="title"/>
          </p:nvPr>
        </p:nvSpPr>
        <p:spPr>
          <a:xfrm>
            <a:off x="346494" y="98969"/>
            <a:ext cx="10515600" cy="1325563"/>
          </a:xfrm>
        </p:spPr>
        <p:txBody>
          <a:bodyPr>
            <a:normAutofit/>
          </a:bodyPr>
          <a:lstStyle/>
          <a:p>
            <a:r>
              <a:rPr lang="en-GB" sz="3600" dirty="0">
                <a:solidFill>
                  <a:srgbClr val="54C4EC"/>
                </a:solidFill>
                <a:latin typeface="Heebo" pitchFamily="2" charset="-79"/>
                <a:cs typeface="Heebo" pitchFamily="2" charset="-79"/>
              </a:rPr>
              <a:t>What are my recommended baseline safeguards?</a:t>
            </a:r>
          </a:p>
        </p:txBody>
      </p:sp>
    </p:spTree>
    <p:custDataLst>
      <p:tags r:id="rId1"/>
    </p:custDataLst>
    <p:extLst>
      <p:ext uri="{BB962C8B-B14F-4D97-AF65-F5344CB8AC3E}">
        <p14:creationId xmlns:p14="http://schemas.microsoft.com/office/powerpoint/2010/main" val="33342279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3: Data protection</a:t>
            </a:r>
          </a:p>
        </p:txBody>
      </p:sp>
      <p:pic>
        <p:nvPicPr>
          <p:cNvPr id="2" name="Picture 1" descr="A cityscape at night&#10;&#10;Description automatically generated with low confidence">
            <a:extLst>
              <a:ext uri="{FF2B5EF4-FFF2-40B4-BE49-F238E27FC236}">
                <a16:creationId xmlns:a16="http://schemas.microsoft.com/office/drawing/2014/main" id="{E0C204A4-CDA3-5306-5698-D113B4334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B26D79EE-87AB-F363-4C30-BC8F10C6CBD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pic>
        <p:nvPicPr>
          <p:cNvPr id="5" name="Picture 4">
            <a:extLst>
              <a:ext uri="{FF2B5EF4-FFF2-40B4-BE49-F238E27FC236}">
                <a16:creationId xmlns:a16="http://schemas.microsoft.com/office/drawing/2014/main" id="{2A1C5E64-6842-8467-9D8B-4891407E8336}"/>
              </a:ext>
            </a:extLst>
          </p:cNvPr>
          <p:cNvPicPr>
            <a:picLocks noChangeAspect="1"/>
          </p:cNvPicPr>
          <p:nvPr/>
        </p:nvPicPr>
        <p:blipFill>
          <a:blip r:embed="rId6"/>
          <a:stretch>
            <a:fillRect/>
          </a:stretch>
        </p:blipFill>
        <p:spPr>
          <a:xfrm>
            <a:off x="5680799" y="1424532"/>
            <a:ext cx="4871543" cy="4049440"/>
          </a:xfrm>
          <a:prstGeom prst="rect">
            <a:avLst/>
          </a:prstGeom>
        </p:spPr>
      </p:pic>
      <p:pic>
        <p:nvPicPr>
          <p:cNvPr id="8" name="Picture 7">
            <a:extLst>
              <a:ext uri="{FF2B5EF4-FFF2-40B4-BE49-F238E27FC236}">
                <a16:creationId xmlns:a16="http://schemas.microsoft.com/office/drawing/2014/main" id="{DB5EA810-F0C4-77D1-49AB-1644CC4D1D7D}"/>
              </a:ext>
            </a:extLst>
          </p:cNvPr>
          <p:cNvPicPr>
            <a:picLocks noChangeAspect="1"/>
          </p:cNvPicPr>
          <p:nvPr/>
        </p:nvPicPr>
        <p:blipFill>
          <a:blip r:embed="rId7"/>
          <a:stretch>
            <a:fillRect/>
          </a:stretch>
        </p:blipFill>
        <p:spPr>
          <a:xfrm>
            <a:off x="739468" y="2223394"/>
            <a:ext cx="4864826" cy="1911344"/>
          </a:xfrm>
          <a:prstGeom prst="rect">
            <a:avLst/>
          </a:prstGeom>
        </p:spPr>
      </p:pic>
    </p:spTree>
    <p:custDataLst>
      <p:tags r:id="rId1"/>
    </p:custDataLst>
    <p:extLst>
      <p:ext uri="{BB962C8B-B14F-4D97-AF65-F5344CB8AC3E}">
        <p14:creationId xmlns:p14="http://schemas.microsoft.com/office/powerpoint/2010/main" val="35130770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Where to begin?</a:t>
            </a:r>
            <a:endParaRPr lang="en-GB" dirty="0">
              <a:solidFill>
                <a:srgbClr val="54C4EC"/>
              </a:solidFill>
            </a:endParaRP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181023"/>
            <a:ext cx="10515600" cy="3507275"/>
          </a:xfrm>
        </p:spPr>
        <p:txBody>
          <a:bodyPr>
            <a:normAutofit/>
          </a:bodyPr>
          <a:lstStyle/>
          <a:p>
            <a:pPr marL="0" indent="0">
              <a:buNone/>
            </a:pPr>
            <a:r>
              <a:rPr lang="en-GB" dirty="0">
                <a:solidFill>
                  <a:srgbClr val="004149"/>
                </a:solidFill>
                <a:latin typeface="Heebo" pitchFamily="2" charset="-79"/>
                <a:cs typeface="Heebo" pitchFamily="2" charset="-79"/>
              </a:rPr>
              <a:t>Developing a modern workplace design can be a daunting task, there are many things to consider:</a:t>
            </a:r>
          </a:p>
          <a:p>
            <a:pPr marL="0" indent="0">
              <a:buNone/>
            </a:pPr>
            <a:endParaRPr lang="en-GB" dirty="0">
              <a:solidFill>
                <a:srgbClr val="004149"/>
              </a:solidFill>
              <a:latin typeface="Heebo" pitchFamily="2" charset="-79"/>
              <a:cs typeface="Heebo" pitchFamily="2" charset="-79"/>
            </a:endParaRPr>
          </a:p>
          <a:p>
            <a:pPr marL="0" indent="0">
              <a:buNone/>
            </a:pPr>
            <a:endParaRPr lang="en-GB" dirty="0">
              <a:solidFill>
                <a:srgbClr val="54C4EC"/>
              </a:solidFill>
            </a:endParaRPr>
          </a:p>
        </p:txBody>
      </p:sp>
      <p:sp>
        <p:nvSpPr>
          <p:cNvPr id="3" name="TextBox 2">
            <a:extLst>
              <a:ext uri="{FF2B5EF4-FFF2-40B4-BE49-F238E27FC236}">
                <a16:creationId xmlns:a16="http://schemas.microsoft.com/office/drawing/2014/main" id="{AC772AC6-B81C-C2A2-0E1A-BF534AB733EE}"/>
              </a:ext>
            </a:extLst>
          </p:cNvPr>
          <p:cNvSpPr txBox="1"/>
          <p:nvPr/>
        </p:nvSpPr>
        <p:spPr>
          <a:xfrm>
            <a:off x="1329906" y="2271585"/>
            <a:ext cx="9565257" cy="1569660"/>
          </a:xfrm>
          <a:prstGeom prst="rect">
            <a:avLst/>
          </a:prstGeom>
          <a:noFill/>
        </p:spPr>
        <p:txBody>
          <a:bodyPr wrap="square" numCol="2">
            <a:spAutoFit/>
          </a:bodyPr>
          <a:lstStyle/>
          <a:p>
            <a:pPr marL="285750" indent="-285750">
              <a:buClr>
                <a:srgbClr val="54C4EC"/>
              </a:buClr>
              <a:buFont typeface="Arial" panose="020B0604020202020204" pitchFamily="34" charset="0"/>
              <a:buChar char="•"/>
            </a:pPr>
            <a:r>
              <a:rPr lang="en-GB" sz="3200" dirty="0">
                <a:solidFill>
                  <a:srgbClr val="004149"/>
                </a:solidFill>
                <a:latin typeface="Heebo" pitchFamily="2" charset="-79"/>
                <a:cs typeface="Heebo" pitchFamily="2" charset="-79"/>
              </a:rPr>
              <a:t>Business benefits</a:t>
            </a:r>
          </a:p>
          <a:p>
            <a:pPr marL="285750" indent="-285750">
              <a:buClr>
                <a:srgbClr val="54C4EC"/>
              </a:buClr>
              <a:buFont typeface="Arial" panose="020B0604020202020204" pitchFamily="34" charset="0"/>
              <a:buChar char="•"/>
            </a:pPr>
            <a:r>
              <a:rPr lang="en-GB" sz="3200" dirty="0">
                <a:solidFill>
                  <a:srgbClr val="004149"/>
                </a:solidFill>
                <a:latin typeface="Heebo" pitchFamily="2" charset="-79"/>
                <a:cs typeface="Heebo" pitchFamily="2" charset="-79"/>
              </a:rPr>
              <a:t>Governance</a:t>
            </a:r>
          </a:p>
          <a:p>
            <a:pPr marL="285750" indent="-285750">
              <a:buClr>
                <a:srgbClr val="54C4EC"/>
              </a:buClr>
              <a:buFont typeface="Arial" panose="020B0604020202020204" pitchFamily="34" charset="0"/>
              <a:buChar char="•"/>
            </a:pPr>
            <a:r>
              <a:rPr lang="en-GB" sz="3200" dirty="0">
                <a:solidFill>
                  <a:srgbClr val="004149"/>
                </a:solidFill>
                <a:latin typeface="Heebo" pitchFamily="2" charset="-79"/>
                <a:cs typeface="Heebo" pitchFamily="2" charset="-79"/>
              </a:rPr>
              <a:t>Security</a:t>
            </a:r>
          </a:p>
          <a:p>
            <a:pPr marL="285750" indent="-285750">
              <a:buClr>
                <a:srgbClr val="54C4EC"/>
              </a:buClr>
              <a:buFont typeface="Arial" panose="020B0604020202020204" pitchFamily="34" charset="0"/>
              <a:buChar char="•"/>
            </a:pPr>
            <a:r>
              <a:rPr lang="en-GB" sz="3200" dirty="0">
                <a:solidFill>
                  <a:srgbClr val="004149"/>
                </a:solidFill>
                <a:latin typeface="Heebo" pitchFamily="2" charset="-79"/>
                <a:cs typeface="Heebo" pitchFamily="2" charset="-79"/>
              </a:rPr>
              <a:t>Cost</a:t>
            </a:r>
          </a:p>
          <a:p>
            <a:pPr marL="285750" indent="-285750">
              <a:buClr>
                <a:srgbClr val="54C4EC"/>
              </a:buClr>
              <a:buFont typeface="Arial" panose="020B0604020202020204" pitchFamily="34" charset="0"/>
              <a:buChar char="•"/>
            </a:pPr>
            <a:r>
              <a:rPr lang="en-GB" sz="3200" dirty="0">
                <a:solidFill>
                  <a:srgbClr val="004149"/>
                </a:solidFill>
                <a:latin typeface="Heebo" pitchFamily="2" charset="-79"/>
                <a:cs typeface="Heebo" pitchFamily="2" charset="-79"/>
              </a:rPr>
              <a:t>Scalability</a:t>
            </a:r>
          </a:p>
          <a:p>
            <a:pPr marL="285750" indent="-285750">
              <a:buClr>
                <a:srgbClr val="54C4EC"/>
              </a:buClr>
              <a:buFont typeface="Arial" panose="020B0604020202020204" pitchFamily="34" charset="0"/>
              <a:buChar char="•"/>
            </a:pPr>
            <a:r>
              <a:rPr lang="en-GB" sz="3200" dirty="0">
                <a:solidFill>
                  <a:srgbClr val="004149"/>
                </a:solidFill>
                <a:latin typeface="Heebo" pitchFamily="2" charset="-79"/>
                <a:cs typeface="Heebo" pitchFamily="2" charset="-79"/>
              </a:rPr>
              <a:t>Manageability</a:t>
            </a:r>
          </a:p>
        </p:txBody>
      </p:sp>
      <p:pic>
        <p:nvPicPr>
          <p:cNvPr id="4" name="Picture 3" descr="A cityscape at night&#10;&#10;Description automatically generated with low confidence">
            <a:extLst>
              <a:ext uri="{FF2B5EF4-FFF2-40B4-BE49-F238E27FC236}">
                <a16:creationId xmlns:a16="http://schemas.microsoft.com/office/drawing/2014/main" id="{9230B830-1A53-6368-2EC7-30D4E6D55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5" name="Picture 4" descr="Logo&#10;&#10;Description automatically generated">
            <a:extLst>
              <a:ext uri="{FF2B5EF4-FFF2-40B4-BE49-F238E27FC236}">
                <a16:creationId xmlns:a16="http://schemas.microsoft.com/office/drawing/2014/main" id="{14E4F269-2471-1E56-6D85-685E597FB82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18138332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631166" y="1503340"/>
            <a:ext cx="10515600" cy="4351338"/>
          </a:xfrm>
        </p:spPr>
        <p:txBody>
          <a:bodyPr>
            <a:normAutofit fontScale="62500" lnSpcReduction="20000"/>
          </a:bodyPr>
          <a:lstStyle/>
          <a:p>
            <a:pPr>
              <a:buClr>
                <a:srgbClr val="54C4EC"/>
              </a:buClr>
            </a:pPr>
            <a:r>
              <a:rPr lang="en-GB" dirty="0">
                <a:solidFill>
                  <a:srgbClr val="004149"/>
                </a:solidFill>
                <a:latin typeface="Heebo" pitchFamily="2" charset="-79"/>
                <a:cs typeface="Heebo" pitchFamily="2" charset="-79"/>
              </a:rPr>
              <a:t>What applications or portals are employees using to access corporate data?</a:t>
            </a:r>
          </a:p>
          <a:p>
            <a:pPr>
              <a:buClr>
                <a:srgbClr val="54C4EC"/>
              </a:buClr>
            </a:pPr>
            <a:r>
              <a:rPr lang="en-GB" dirty="0">
                <a:solidFill>
                  <a:srgbClr val="004149"/>
                </a:solidFill>
                <a:latin typeface="Heebo" pitchFamily="2" charset="-79"/>
                <a:cs typeface="Heebo" pitchFamily="2" charset="-79"/>
              </a:rPr>
              <a:t>Where is sensitive data stored today?</a:t>
            </a:r>
          </a:p>
          <a:p>
            <a:pPr>
              <a:buClr>
                <a:srgbClr val="54C4EC"/>
              </a:buClr>
            </a:pPr>
            <a:r>
              <a:rPr lang="en-GB" dirty="0">
                <a:solidFill>
                  <a:srgbClr val="004149"/>
                </a:solidFill>
                <a:latin typeface="Heebo" pitchFamily="2" charset="-79"/>
                <a:cs typeface="Heebo" pitchFamily="2" charset="-79"/>
              </a:rPr>
              <a:t>How do you classify sensitive data?</a:t>
            </a:r>
          </a:p>
          <a:p>
            <a:pPr>
              <a:buClr>
                <a:srgbClr val="54C4EC"/>
              </a:buClr>
            </a:pPr>
            <a:r>
              <a:rPr lang="en-GB" dirty="0">
                <a:solidFill>
                  <a:srgbClr val="004149"/>
                </a:solidFill>
                <a:latin typeface="Heebo" pitchFamily="2" charset="-79"/>
                <a:cs typeface="Heebo" pitchFamily="2" charset="-79"/>
              </a:rPr>
              <a:t>Are users accessing corporate data from personal devices?</a:t>
            </a:r>
          </a:p>
          <a:p>
            <a:pPr>
              <a:buClr>
                <a:srgbClr val="54C4EC"/>
              </a:buClr>
            </a:pPr>
            <a:r>
              <a:rPr lang="en-GB" dirty="0">
                <a:solidFill>
                  <a:srgbClr val="004149"/>
                </a:solidFill>
                <a:latin typeface="Heebo" pitchFamily="2" charset="-79"/>
                <a:cs typeface="Heebo" pitchFamily="2" charset="-79"/>
              </a:rPr>
              <a:t>What would be the cost to the company if sensitive data was leaked?</a:t>
            </a:r>
          </a:p>
          <a:p>
            <a:pPr>
              <a:buClr>
                <a:srgbClr val="54C4EC"/>
              </a:buClr>
            </a:pPr>
            <a:r>
              <a:rPr lang="en-GB" dirty="0">
                <a:solidFill>
                  <a:srgbClr val="004149"/>
                </a:solidFill>
                <a:latin typeface="Heebo" pitchFamily="2" charset="-79"/>
                <a:cs typeface="Heebo" pitchFamily="2" charset="-79"/>
              </a:rPr>
              <a:t>What safeguards do you have in place to prevent accidental deletion of sensitive information?</a:t>
            </a:r>
          </a:p>
          <a:p>
            <a:pPr>
              <a:buClr>
                <a:srgbClr val="54C4EC"/>
              </a:buClr>
            </a:pPr>
            <a:r>
              <a:rPr lang="en-GB" dirty="0">
                <a:solidFill>
                  <a:srgbClr val="004149"/>
                </a:solidFill>
                <a:latin typeface="Heebo" pitchFamily="2" charset="-79"/>
                <a:cs typeface="Heebo" pitchFamily="2" charset="-79"/>
              </a:rPr>
              <a:t>Do users access email through their personal devices?</a:t>
            </a:r>
          </a:p>
          <a:p>
            <a:pPr>
              <a:buClr>
                <a:srgbClr val="54C4EC"/>
              </a:buClr>
            </a:pPr>
            <a:r>
              <a:rPr lang="en-GB" dirty="0">
                <a:solidFill>
                  <a:srgbClr val="004149"/>
                </a:solidFill>
                <a:latin typeface="Heebo" pitchFamily="2" charset="-79"/>
                <a:cs typeface="Heebo" pitchFamily="2" charset="-79"/>
              </a:rPr>
              <a:t>If a user leaves, how do you know they don’t have corporate data stored on their personal device?</a:t>
            </a:r>
          </a:p>
          <a:p>
            <a:pPr>
              <a:buClr>
                <a:srgbClr val="54C4EC"/>
              </a:buClr>
            </a:pPr>
            <a:r>
              <a:rPr lang="en-GB" dirty="0">
                <a:solidFill>
                  <a:srgbClr val="004149"/>
                </a:solidFill>
                <a:latin typeface="Heebo" pitchFamily="2" charset="-79"/>
                <a:cs typeface="Heebo" pitchFamily="2" charset="-79"/>
              </a:rPr>
              <a:t>Are there business-critical pieces of data that would leave you exposed if a personal device was compromised?</a:t>
            </a:r>
          </a:p>
          <a:p>
            <a:pPr>
              <a:buClr>
                <a:srgbClr val="54C4EC"/>
              </a:buClr>
            </a:pPr>
            <a:r>
              <a:rPr lang="en-GB" dirty="0">
                <a:solidFill>
                  <a:srgbClr val="004149"/>
                </a:solidFill>
                <a:latin typeface="Heebo" pitchFamily="2" charset="-79"/>
                <a:cs typeface="Heebo" pitchFamily="2" charset="-79"/>
              </a:rPr>
              <a:t>Are you compliant if data is leaked to unmanaged applications?</a:t>
            </a:r>
          </a:p>
          <a:p>
            <a:pPr>
              <a:buClr>
                <a:srgbClr val="54C4EC"/>
              </a:buClr>
            </a:pPr>
            <a:r>
              <a:rPr lang="en-GB" dirty="0">
                <a:solidFill>
                  <a:srgbClr val="004149"/>
                </a:solidFill>
                <a:latin typeface="Heebo" pitchFamily="2" charset="-79"/>
                <a:cs typeface="Heebo" pitchFamily="2" charset="-79"/>
              </a:rPr>
              <a:t>Do employees have access to corporate apps after they leave the company? How do you know whether they do or not?</a:t>
            </a:r>
          </a:p>
          <a:p>
            <a:pPr>
              <a:buClr>
                <a:srgbClr val="54C4EC"/>
              </a:buClr>
            </a:pPr>
            <a:r>
              <a:rPr lang="en-GB" dirty="0">
                <a:solidFill>
                  <a:srgbClr val="004149"/>
                </a:solidFill>
                <a:latin typeface="Heebo" pitchFamily="2" charset="-79"/>
                <a:cs typeface="Heebo" pitchFamily="2" charset="-79"/>
              </a:rPr>
              <a:t>Can you remotely wipe corporate data when someone leaves or if their device is lost or stolen?</a:t>
            </a:r>
          </a:p>
          <a:p>
            <a:pPr marL="0" indent="0">
              <a:buNone/>
            </a:pPr>
            <a:endParaRPr lang="en-GB" dirty="0">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224E3767-F1DB-2DA6-6A16-C7094B491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9733C6F9-CBDB-D3FC-3EA6-D587856F1DB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
        <p:nvSpPr>
          <p:cNvPr id="7" name="Title 8">
            <a:extLst>
              <a:ext uri="{FF2B5EF4-FFF2-40B4-BE49-F238E27FC236}">
                <a16:creationId xmlns:a16="http://schemas.microsoft.com/office/drawing/2014/main" id="{1C7F89D6-C4A8-C3E5-35B0-46B919B27B91}"/>
              </a:ext>
            </a:extLst>
          </p:cNvPr>
          <p:cNvSpPr txBox="1">
            <a:spLocks/>
          </p:cNvSpPr>
          <p:nvPr/>
        </p:nvSpPr>
        <p:spPr>
          <a:xfrm>
            <a:off x="346494" y="989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54C4EC"/>
                </a:solidFill>
                <a:latin typeface="Heebo" pitchFamily="2" charset="-79"/>
                <a:cs typeface="Heebo" pitchFamily="2" charset="-79"/>
              </a:rPr>
              <a:t>3: Data protection</a:t>
            </a:r>
          </a:p>
        </p:txBody>
      </p:sp>
    </p:spTree>
    <p:custDataLst>
      <p:tags r:id="rId1"/>
    </p:custDataLst>
    <p:extLst>
      <p:ext uri="{BB962C8B-B14F-4D97-AF65-F5344CB8AC3E}">
        <p14:creationId xmlns:p14="http://schemas.microsoft.com/office/powerpoint/2010/main" val="4025092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10515600" cy="4351338"/>
          </a:xfrm>
        </p:spPr>
        <p:txBody>
          <a:bodyPr>
            <a:normAutofit fontScale="92500" lnSpcReduction="20000"/>
          </a:bodyPr>
          <a:lstStyle/>
          <a:p>
            <a:pPr>
              <a:buClr>
                <a:srgbClr val="54C4EC"/>
              </a:buClr>
            </a:pPr>
            <a:r>
              <a:rPr lang="en-GB" dirty="0">
                <a:solidFill>
                  <a:srgbClr val="004149"/>
                </a:solidFill>
                <a:latin typeface="Heebo" pitchFamily="2" charset="-79"/>
                <a:cs typeface="Heebo" pitchFamily="2" charset="-79"/>
              </a:rPr>
              <a:t>Sensitive information is being shared internal or externally without your knowledge</a:t>
            </a:r>
          </a:p>
          <a:p>
            <a:pPr>
              <a:buClr>
                <a:srgbClr val="54C4EC"/>
              </a:buClr>
            </a:pPr>
            <a:r>
              <a:rPr lang="en-GB" dirty="0">
                <a:solidFill>
                  <a:srgbClr val="004149"/>
                </a:solidFill>
                <a:latin typeface="Heebo" pitchFamily="2" charset="-79"/>
                <a:cs typeface="Heebo" pitchFamily="2" charset="-79"/>
              </a:rPr>
              <a:t>Sensitive information is being shared in an insecure manner outside the organization</a:t>
            </a:r>
          </a:p>
          <a:p>
            <a:pPr>
              <a:buClr>
                <a:srgbClr val="54C4EC"/>
              </a:buClr>
            </a:pPr>
            <a:r>
              <a:rPr lang="en-GB" dirty="0">
                <a:solidFill>
                  <a:srgbClr val="004149"/>
                </a:solidFill>
                <a:latin typeface="Heebo" pitchFamily="2" charset="-79"/>
                <a:cs typeface="Heebo" pitchFamily="2" charset="-79"/>
              </a:rPr>
              <a:t>Sensitive information is being saved in unmanaged locations</a:t>
            </a:r>
          </a:p>
          <a:p>
            <a:pPr>
              <a:buClr>
                <a:srgbClr val="54C4EC"/>
              </a:buClr>
            </a:pPr>
            <a:r>
              <a:rPr lang="en-GB" dirty="0">
                <a:solidFill>
                  <a:srgbClr val="004149"/>
                </a:solidFill>
                <a:latin typeface="Heebo" pitchFamily="2" charset="-79"/>
                <a:cs typeface="Heebo" pitchFamily="2" charset="-79"/>
              </a:rPr>
              <a:t>Sensitive information is being sent in an insecure manner due to human error</a:t>
            </a:r>
          </a:p>
          <a:p>
            <a:pPr>
              <a:buClr>
                <a:srgbClr val="54C4EC"/>
              </a:buClr>
            </a:pPr>
            <a:r>
              <a:rPr lang="en-GB" dirty="0">
                <a:solidFill>
                  <a:srgbClr val="004149"/>
                </a:solidFill>
                <a:latin typeface="Heebo" pitchFamily="2" charset="-79"/>
                <a:cs typeface="Heebo" pitchFamily="2" charset="-79"/>
              </a:rPr>
              <a:t>Sensitive information is not retained or archived properly</a:t>
            </a:r>
          </a:p>
          <a:p>
            <a:pPr>
              <a:buClr>
                <a:srgbClr val="54C4EC"/>
              </a:buClr>
            </a:pPr>
            <a:r>
              <a:rPr lang="en-GB" dirty="0">
                <a:solidFill>
                  <a:srgbClr val="004149"/>
                </a:solidFill>
                <a:latin typeface="Heebo" pitchFamily="2" charset="-79"/>
                <a:cs typeface="Heebo" pitchFamily="2" charset="-79"/>
              </a:rPr>
              <a:t>Sensitive information is being accessed insecurely on unmanaged devices</a:t>
            </a:r>
          </a:p>
          <a:p>
            <a:pPr>
              <a:buClr>
                <a:srgbClr val="54C4EC"/>
              </a:buClr>
            </a:pPr>
            <a:r>
              <a:rPr lang="en-GB" dirty="0">
                <a:solidFill>
                  <a:srgbClr val="004149"/>
                </a:solidFill>
                <a:latin typeface="Heebo" pitchFamily="2" charset="-79"/>
                <a:cs typeface="Heebo" pitchFamily="2" charset="-79"/>
              </a:rPr>
              <a:t>You are unable to place a litigation hold on users’ information and that information is deleted</a:t>
            </a:r>
          </a:p>
          <a:p>
            <a:pPr marL="0" indent="0">
              <a:buNone/>
            </a:pPr>
            <a:endParaRPr lang="en-GB" dirty="0">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399439F3-0AB7-FDA6-5C00-B0FB2AA34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3576B785-F9A6-8765-6F7E-4C6516E1A660}"/>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
        <p:nvSpPr>
          <p:cNvPr id="7" name="Title 8">
            <a:extLst>
              <a:ext uri="{FF2B5EF4-FFF2-40B4-BE49-F238E27FC236}">
                <a16:creationId xmlns:a16="http://schemas.microsoft.com/office/drawing/2014/main" id="{8870219D-D5F1-3767-0BE4-A52C0057BDC8}"/>
              </a:ext>
            </a:extLst>
          </p:cNvPr>
          <p:cNvSpPr txBox="1">
            <a:spLocks/>
          </p:cNvSpPr>
          <p:nvPr/>
        </p:nvSpPr>
        <p:spPr>
          <a:xfrm>
            <a:off x="346494" y="98969"/>
            <a:ext cx="111231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54C4EC"/>
                </a:solidFill>
                <a:latin typeface="Heebo" pitchFamily="2" charset="-79"/>
                <a:cs typeface="Heebo" pitchFamily="2" charset="-79"/>
              </a:rPr>
              <a:t>What are the risks being raised by this control?</a:t>
            </a:r>
          </a:p>
        </p:txBody>
      </p:sp>
    </p:spTree>
    <p:custDataLst>
      <p:tags r:id="rId1"/>
    </p:custDataLst>
    <p:extLst>
      <p:ext uri="{BB962C8B-B14F-4D97-AF65-F5344CB8AC3E}">
        <p14:creationId xmlns:p14="http://schemas.microsoft.com/office/powerpoint/2010/main" val="1000083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10515600" cy="4351338"/>
          </a:xfrm>
        </p:spPr>
        <p:txBody>
          <a:bodyPr>
            <a:normAutofit fontScale="70000" lnSpcReduction="20000"/>
          </a:bodyPr>
          <a:lstStyle/>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Determine where data is stored and define classification labels for sensitive information</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Determine what sensitive information is being shared internally and externally</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Create Azure Information Protection labels and define custom policies for access, retention, encryption, and sharing permissions</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Create a data loss prevention policy</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Create a conditional access policy to prevent access to unmanaged client applications when a user is not on your network or is using an unmanaged device</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Create a conditional access policy to block access to certain applications with highly critical business data when a user is trying to access them from an unmanaged device</a:t>
            </a:r>
          </a:p>
          <a:p>
            <a:pPr>
              <a:lnSpc>
                <a:spcPct val="107000"/>
              </a:lnSpc>
              <a:spcAft>
                <a:spcPts val="485"/>
              </a:spcAft>
              <a:buClr>
                <a:srgbClr val="54C4EC"/>
              </a:buClr>
            </a:pPr>
            <a:r>
              <a:rPr lang="en-GB" kern="0" dirty="0">
                <a:solidFill>
                  <a:srgbClr val="004149"/>
                </a:solidFill>
                <a:latin typeface="Heebo" pitchFamily="2" charset="-79"/>
                <a:ea typeface="Calibri" panose="020F0502020204030204" pitchFamily="34" charset="0"/>
                <a:cs typeface="Heebo" pitchFamily="2" charset="-79"/>
              </a:rPr>
              <a:t>Review the default retention policies and customize them for business needs</a:t>
            </a:r>
          </a:p>
          <a:p>
            <a:pPr marL="0" indent="0">
              <a:buNone/>
            </a:pPr>
            <a:endParaRPr lang="en-GB" dirty="0">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2D84C7E4-B491-7D55-6121-0C063805E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E8D0F1FD-5D53-90C0-710E-C5C0920B4DDA}"/>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
        <p:nvSpPr>
          <p:cNvPr id="7" name="Title 8">
            <a:extLst>
              <a:ext uri="{FF2B5EF4-FFF2-40B4-BE49-F238E27FC236}">
                <a16:creationId xmlns:a16="http://schemas.microsoft.com/office/drawing/2014/main" id="{9F09530B-472E-3755-D143-C15B20F0C4CC}"/>
              </a:ext>
            </a:extLst>
          </p:cNvPr>
          <p:cNvSpPr>
            <a:spLocks noGrp="1"/>
          </p:cNvSpPr>
          <p:nvPr>
            <p:ph type="title"/>
          </p:nvPr>
        </p:nvSpPr>
        <p:spPr>
          <a:xfrm>
            <a:off x="346494" y="98969"/>
            <a:ext cx="10515600" cy="1325563"/>
          </a:xfrm>
        </p:spPr>
        <p:txBody>
          <a:bodyPr>
            <a:normAutofit/>
          </a:bodyPr>
          <a:lstStyle/>
          <a:p>
            <a:r>
              <a:rPr lang="en-GB" sz="3600" dirty="0">
                <a:solidFill>
                  <a:srgbClr val="54C4EC"/>
                </a:solidFill>
                <a:latin typeface="Heebo" pitchFamily="2" charset="-79"/>
                <a:cs typeface="Heebo" pitchFamily="2" charset="-79"/>
              </a:rPr>
              <a:t>What are my recommended baseline safeguards?</a:t>
            </a:r>
          </a:p>
        </p:txBody>
      </p:sp>
    </p:spTree>
    <p:custDataLst>
      <p:tags r:id="rId1"/>
    </p:custDataLst>
    <p:extLst>
      <p:ext uri="{BB962C8B-B14F-4D97-AF65-F5344CB8AC3E}">
        <p14:creationId xmlns:p14="http://schemas.microsoft.com/office/powerpoint/2010/main" val="26913753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1310306" cy="1325563"/>
          </a:xfrm>
        </p:spPr>
        <p:txBody>
          <a:bodyPr>
            <a:normAutofit/>
          </a:bodyPr>
          <a:lstStyle/>
          <a:p>
            <a:r>
              <a:rPr lang="en-GB" sz="4000" dirty="0">
                <a:solidFill>
                  <a:srgbClr val="54C4EC"/>
                </a:solidFill>
                <a:latin typeface="Heebo" pitchFamily="2" charset="-79"/>
                <a:cs typeface="Heebo" pitchFamily="2" charset="-79"/>
              </a:rPr>
              <a:t>Configuration implementation and management</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457207" y="1424532"/>
            <a:ext cx="11199594" cy="4351338"/>
          </a:xfrm>
        </p:spPr>
        <p:txBody>
          <a:bodyPr>
            <a:normAutofit fontScale="32500" lnSpcReduction="20000"/>
          </a:bodyPr>
          <a:lstStyle/>
          <a:p>
            <a:pPr marL="0" indent="0">
              <a:buNone/>
            </a:pPr>
            <a:r>
              <a:rPr lang="en-GB" sz="3700" dirty="0">
                <a:solidFill>
                  <a:srgbClr val="004149"/>
                </a:solidFill>
                <a:latin typeface="Heebo" pitchFamily="2" charset="-79"/>
                <a:cs typeface="Heebo" pitchFamily="2" charset="-79"/>
              </a:rPr>
              <a:t>Infrastructure as code (IAC) is a practice that involves defining and managing infrastructure in a declarative manner, using code and automation tools. This approach offers several benefits, including:</a:t>
            </a:r>
          </a:p>
          <a:p>
            <a:pPr marL="0" indent="0">
              <a:buNone/>
            </a:pPr>
            <a:endParaRPr lang="en-GB" sz="3700" dirty="0">
              <a:solidFill>
                <a:srgbClr val="004149"/>
              </a:solidFill>
              <a:latin typeface="Heebo" pitchFamily="2" charset="-79"/>
              <a:cs typeface="Heebo" pitchFamily="2" charset="-79"/>
            </a:endParaRPr>
          </a:p>
          <a:p>
            <a:pPr>
              <a:buClr>
                <a:srgbClr val="54C4EC"/>
              </a:buClr>
            </a:pPr>
            <a:r>
              <a:rPr lang="en-GB" sz="3700" dirty="0">
                <a:solidFill>
                  <a:srgbClr val="54C4EC"/>
                </a:solidFill>
                <a:latin typeface="Heebo" pitchFamily="2" charset="-79"/>
                <a:cs typeface="Heebo" pitchFamily="2" charset="-79"/>
              </a:rPr>
              <a:t>Version control: </a:t>
            </a:r>
            <a:r>
              <a:rPr lang="en-GB" sz="3700" dirty="0">
                <a:solidFill>
                  <a:srgbClr val="004149"/>
                </a:solidFill>
                <a:latin typeface="Heebo" pitchFamily="2" charset="-79"/>
                <a:cs typeface="Heebo" pitchFamily="2" charset="-79"/>
              </a:rPr>
              <a:t>IAC enables the use of version control systems such as Git, which allows for tracking and auditing of infrastructure changes.</a:t>
            </a:r>
          </a:p>
          <a:p>
            <a:pPr>
              <a:buClr>
                <a:srgbClr val="54C4EC"/>
              </a:buClr>
            </a:pPr>
            <a:endParaRPr lang="en-GB" sz="3700" dirty="0">
              <a:solidFill>
                <a:srgbClr val="004149"/>
              </a:solidFill>
              <a:latin typeface="Heebo" pitchFamily="2" charset="-79"/>
              <a:cs typeface="Heebo" pitchFamily="2" charset="-79"/>
            </a:endParaRPr>
          </a:p>
          <a:p>
            <a:pPr>
              <a:buClr>
                <a:srgbClr val="54C4EC"/>
              </a:buClr>
            </a:pPr>
            <a:r>
              <a:rPr lang="en-GB" sz="3700" dirty="0">
                <a:solidFill>
                  <a:srgbClr val="54C4EC"/>
                </a:solidFill>
                <a:latin typeface="Heebo" pitchFamily="2" charset="-79"/>
                <a:cs typeface="Heebo" pitchFamily="2" charset="-79"/>
              </a:rPr>
              <a:t>Repeatability: </a:t>
            </a:r>
            <a:r>
              <a:rPr lang="en-GB" sz="3700" dirty="0">
                <a:solidFill>
                  <a:srgbClr val="004149"/>
                </a:solidFill>
                <a:latin typeface="Heebo" pitchFamily="2" charset="-79"/>
                <a:cs typeface="Heebo" pitchFamily="2" charset="-79"/>
              </a:rPr>
              <a:t>With IAC, the infrastructure can be easily reproduced and deployed across multiple environments, ensuring consistency and reducing the risk of errors.</a:t>
            </a:r>
          </a:p>
          <a:p>
            <a:pPr>
              <a:buClr>
                <a:srgbClr val="54C4EC"/>
              </a:buClr>
            </a:pPr>
            <a:endParaRPr lang="en-GB" sz="3700" dirty="0">
              <a:solidFill>
                <a:srgbClr val="004149"/>
              </a:solidFill>
              <a:latin typeface="Heebo" pitchFamily="2" charset="-79"/>
              <a:cs typeface="Heebo" pitchFamily="2" charset="-79"/>
            </a:endParaRPr>
          </a:p>
          <a:p>
            <a:pPr>
              <a:buClr>
                <a:srgbClr val="54C4EC"/>
              </a:buClr>
            </a:pPr>
            <a:r>
              <a:rPr lang="en-GB" sz="3700" dirty="0">
                <a:solidFill>
                  <a:srgbClr val="54C4EC"/>
                </a:solidFill>
                <a:latin typeface="Heebo" pitchFamily="2" charset="-79"/>
                <a:cs typeface="Heebo" pitchFamily="2" charset="-79"/>
              </a:rPr>
              <a:t>Collaboration:</a:t>
            </a:r>
            <a:r>
              <a:rPr lang="en-GB" sz="3700" dirty="0">
                <a:solidFill>
                  <a:srgbClr val="004149"/>
                </a:solidFill>
                <a:latin typeface="Heebo" pitchFamily="2" charset="-79"/>
                <a:cs typeface="Heebo" pitchFamily="2" charset="-79"/>
              </a:rPr>
              <a:t> IAC allows teams to work collaboratively on infrastructure projects, enabling them to share, review, and approve changes before they are applied.</a:t>
            </a:r>
          </a:p>
          <a:p>
            <a:pPr>
              <a:buClr>
                <a:srgbClr val="54C4EC"/>
              </a:buClr>
            </a:pPr>
            <a:endParaRPr lang="en-GB" sz="3700" dirty="0">
              <a:solidFill>
                <a:srgbClr val="004149"/>
              </a:solidFill>
              <a:latin typeface="Heebo" pitchFamily="2" charset="-79"/>
              <a:cs typeface="Heebo" pitchFamily="2" charset="-79"/>
            </a:endParaRPr>
          </a:p>
          <a:p>
            <a:pPr>
              <a:buClr>
                <a:srgbClr val="54C4EC"/>
              </a:buClr>
            </a:pPr>
            <a:r>
              <a:rPr lang="en-GB" sz="3700" dirty="0">
                <a:solidFill>
                  <a:srgbClr val="54C4EC"/>
                </a:solidFill>
                <a:latin typeface="Heebo" pitchFamily="2" charset="-79"/>
                <a:cs typeface="Heebo" pitchFamily="2" charset="-79"/>
              </a:rPr>
              <a:t>Scalability: </a:t>
            </a:r>
            <a:r>
              <a:rPr lang="en-GB" sz="3700" dirty="0">
                <a:solidFill>
                  <a:srgbClr val="004149"/>
                </a:solidFill>
                <a:latin typeface="Heebo" pitchFamily="2" charset="-79"/>
                <a:cs typeface="Heebo" pitchFamily="2" charset="-79"/>
              </a:rPr>
              <a:t>IAC enables infrastructure to be easily scaled up or down based on changing business needs, without the need for manual intervention.</a:t>
            </a:r>
          </a:p>
          <a:p>
            <a:pPr>
              <a:buClr>
                <a:srgbClr val="54C4EC"/>
              </a:buClr>
            </a:pPr>
            <a:endParaRPr lang="en-GB" sz="3700" dirty="0">
              <a:solidFill>
                <a:srgbClr val="004149"/>
              </a:solidFill>
              <a:latin typeface="Heebo" pitchFamily="2" charset="-79"/>
              <a:cs typeface="Heebo" pitchFamily="2" charset="-79"/>
            </a:endParaRPr>
          </a:p>
          <a:p>
            <a:pPr>
              <a:buClr>
                <a:srgbClr val="54C4EC"/>
              </a:buClr>
            </a:pPr>
            <a:r>
              <a:rPr lang="en-GB" sz="3700" dirty="0">
                <a:solidFill>
                  <a:srgbClr val="54C4EC"/>
                </a:solidFill>
                <a:latin typeface="Heebo" pitchFamily="2" charset="-79"/>
                <a:cs typeface="Heebo" pitchFamily="2" charset="-79"/>
              </a:rPr>
              <a:t>Reliability: </a:t>
            </a:r>
            <a:r>
              <a:rPr lang="en-GB" sz="3700" dirty="0">
                <a:solidFill>
                  <a:srgbClr val="004149"/>
                </a:solidFill>
                <a:latin typeface="Heebo" pitchFamily="2" charset="-79"/>
                <a:cs typeface="Heebo" pitchFamily="2" charset="-79"/>
              </a:rPr>
              <a:t>IAC ensures that infrastructure is consistently configured and deployed in a predictable manner, reducing the risk of errors and downtime.</a:t>
            </a:r>
          </a:p>
          <a:p>
            <a:pPr>
              <a:buClr>
                <a:srgbClr val="54C4EC"/>
              </a:buClr>
            </a:pPr>
            <a:endParaRPr lang="en-GB" sz="3700" dirty="0">
              <a:solidFill>
                <a:srgbClr val="004149"/>
              </a:solidFill>
              <a:latin typeface="Heebo" pitchFamily="2" charset="-79"/>
              <a:cs typeface="Heebo" pitchFamily="2" charset="-79"/>
            </a:endParaRPr>
          </a:p>
          <a:p>
            <a:pPr>
              <a:buClr>
                <a:srgbClr val="54C4EC"/>
              </a:buClr>
            </a:pPr>
            <a:r>
              <a:rPr lang="en-GB" sz="3700" dirty="0">
                <a:solidFill>
                  <a:srgbClr val="54C4EC"/>
                </a:solidFill>
                <a:latin typeface="Heebo" pitchFamily="2" charset="-79"/>
                <a:cs typeface="Heebo" pitchFamily="2" charset="-79"/>
              </a:rPr>
              <a:t>Cost savings: </a:t>
            </a:r>
            <a:r>
              <a:rPr lang="en-GB" sz="3700" dirty="0">
                <a:solidFill>
                  <a:srgbClr val="004149"/>
                </a:solidFill>
                <a:latin typeface="Heebo" pitchFamily="2" charset="-79"/>
                <a:cs typeface="Heebo" pitchFamily="2" charset="-79"/>
              </a:rPr>
              <a:t>IAC enables the use of automation and programmatic approaches to manage infrastructure, which can lead to significant cost savings.</a:t>
            </a:r>
          </a:p>
          <a:p>
            <a:pPr marL="0" indent="0">
              <a:buNone/>
            </a:pPr>
            <a:endParaRPr lang="en-GB" sz="3700" dirty="0">
              <a:solidFill>
                <a:srgbClr val="004149"/>
              </a:solidFill>
              <a:latin typeface="Heebo" pitchFamily="2" charset="-79"/>
              <a:cs typeface="Heebo" pitchFamily="2" charset="-79"/>
            </a:endParaRPr>
          </a:p>
          <a:p>
            <a:pPr marL="0" indent="0">
              <a:buNone/>
            </a:pPr>
            <a:r>
              <a:rPr lang="en-GB" sz="3700" dirty="0">
                <a:solidFill>
                  <a:srgbClr val="004149"/>
                </a:solidFill>
                <a:latin typeface="Heebo" pitchFamily="2" charset="-79"/>
                <a:cs typeface="Heebo" pitchFamily="2" charset="-79"/>
              </a:rPr>
              <a:t>Overall, IAC provides a more efficient and effective way to manage and maintain infrastructure, enabling organizations to reduce costs, improve reliability, and accelerate development.</a:t>
            </a:r>
          </a:p>
          <a:p>
            <a:pPr marL="0" indent="0">
              <a:buNone/>
            </a:pPr>
            <a:endParaRPr lang="en-GB" dirty="0">
              <a:solidFill>
                <a:srgbClr val="004149"/>
              </a:solidFill>
              <a:latin typeface="Heebo" pitchFamily="2" charset="-79"/>
              <a:cs typeface="Heebo" pitchFamily="2" charset="-79"/>
            </a:endParaRPr>
          </a:p>
        </p:txBody>
      </p:sp>
      <p:pic>
        <p:nvPicPr>
          <p:cNvPr id="2" name="Picture 1" descr="A cityscape at night&#10;&#10;Description automatically generated with low confidence">
            <a:extLst>
              <a:ext uri="{FF2B5EF4-FFF2-40B4-BE49-F238E27FC236}">
                <a16:creationId xmlns:a16="http://schemas.microsoft.com/office/drawing/2014/main" id="{0D4A40B5-CA37-5F29-257D-8E6D1C4EE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4C9403EE-BB20-892D-9E00-4DB1494E4DC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1333518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1641506" cy="1325563"/>
          </a:xfrm>
        </p:spPr>
        <p:txBody>
          <a:bodyPr>
            <a:normAutofit/>
          </a:bodyPr>
          <a:lstStyle/>
          <a:p>
            <a:r>
              <a:rPr lang="en-GB" sz="3600" dirty="0">
                <a:solidFill>
                  <a:srgbClr val="54C4EC"/>
                </a:solidFill>
                <a:latin typeface="Heebo" pitchFamily="2" charset="-79"/>
                <a:cs typeface="Heebo" pitchFamily="2" charset="-79"/>
              </a:rPr>
              <a:t>Microsoft 365 DSC tenant configuration management</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5543106" cy="4351338"/>
          </a:xfrm>
        </p:spPr>
        <p:txBody>
          <a:bodyPr>
            <a:normAutofit fontScale="62500" lnSpcReduction="20000"/>
          </a:bodyPr>
          <a:lstStyle/>
          <a:p>
            <a:pPr>
              <a:buClr>
                <a:srgbClr val="54C4EC"/>
              </a:buClr>
            </a:pPr>
            <a:r>
              <a:rPr lang="en-GB" dirty="0">
                <a:solidFill>
                  <a:srgbClr val="004149"/>
                </a:solidFill>
                <a:latin typeface="Heebo" pitchFamily="2" charset="-79"/>
                <a:cs typeface="Heebo" pitchFamily="2" charset="-79"/>
              </a:rPr>
              <a:t>To Ensure that the configuration that’s established and put in place remains stable, deploying configuration changes as code within the tenant will be implemented to allow for the tenant to be controlled and managed through DevOps pipelines, this will enforce good governance and deployment practice through the established CCOE processes.</a:t>
            </a:r>
          </a:p>
          <a:p>
            <a:pPr>
              <a:buClr>
                <a:srgbClr val="54C4EC"/>
              </a:buClr>
            </a:pPr>
            <a:endParaRPr lang="en-GB" dirty="0">
              <a:solidFill>
                <a:srgbClr val="004149"/>
              </a:solidFill>
              <a:latin typeface="Heebo" pitchFamily="2" charset="-79"/>
              <a:cs typeface="Heebo" pitchFamily="2" charset="-79"/>
            </a:endParaRPr>
          </a:p>
          <a:p>
            <a:pPr>
              <a:buClr>
                <a:srgbClr val="54C4EC"/>
              </a:buClr>
            </a:pPr>
            <a:r>
              <a:rPr lang="en-GB" dirty="0">
                <a:solidFill>
                  <a:srgbClr val="004149"/>
                </a:solidFill>
                <a:latin typeface="Heebo" pitchFamily="2" charset="-79"/>
                <a:cs typeface="Heebo" pitchFamily="2" charset="-79"/>
              </a:rPr>
              <a:t>When deployed through Azure DevOps, we can use configuration as code to track changes made by service administrators and add an approval process to deployments. </a:t>
            </a:r>
          </a:p>
          <a:p>
            <a:pPr>
              <a:buClr>
                <a:srgbClr val="54C4EC"/>
              </a:buClr>
            </a:pPr>
            <a:endParaRPr lang="en-GB" dirty="0">
              <a:solidFill>
                <a:srgbClr val="004149"/>
              </a:solidFill>
              <a:latin typeface="Heebo" pitchFamily="2" charset="-79"/>
              <a:cs typeface="Heebo" pitchFamily="2" charset="-79"/>
            </a:endParaRPr>
          </a:p>
          <a:p>
            <a:pPr>
              <a:buClr>
                <a:srgbClr val="54C4EC"/>
              </a:buClr>
            </a:pPr>
            <a:r>
              <a:rPr lang="en-GB" dirty="0">
                <a:solidFill>
                  <a:srgbClr val="004149"/>
                </a:solidFill>
                <a:latin typeface="Heebo" pitchFamily="2" charset="-79"/>
                <a:cs typeface="Heebo" pitchFamily="2" charset="-79"/>
              </a:rPr>
              <a:t>Configuration as code can help you prevent untracked changes to Microsoft 365 tenants which helps to prevent configuration drift.</a:t>
            </a: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E52D2C2E-088C-66ED-7883-607D2D4F9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EE0B3846-13BC-D4FB-EC09-F02A3F2C385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pic>
        <p:nvPicPr>
          <p:cNvPr id="4" name="Picture 2" descr="Infographic">
            <a:extLst>
              <a:ext uri="{FF2B5EF4-FFF2-40B4-BE49-F238E27FC236}">
                <a16:creationId xmlns:a16="http://schemas.microsoft.com/office/drawing/2014/main" id="{1CDC8454-5EDD-9BD0-6C2B-147820A611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8341" y="1521108"/>
            <a:ext cx="3740866" cy="37524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444277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A layered approach to design</a:t>
            </a:r>
          </a:p>
        </p:txBody>
      </p:sp>
      <p:pic>
        <p:nvPicPr>
          <p:cNvPr id="2" name="Picture 1" descr="A cityscape at night&#10;&#10;Description automatically generated with low confidence">
            <a:extLst>
              <a:ext uri="{FF2B5EF4-FFF2-40B4-BE49-F238E27FC236}">
                <a16:creationId xmlns:a16="http://schemas.microsoft.com/office/drawing/2014/main" id="{C60E0724-786B-E478-6C60-B74532992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2CB1C293-D91A-61AD-47FF-BFB0D8D6ECD2}"/>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pic>
        <p:nvPicPr>
          <p:cNvPr id="2050" name="Picture 2">
            <a:extLst>
              <a:ext uri="{FF2B5EF4-FFF2-40B4-BE49-F238E27FC236}">
                <a16:creationId xmlns:a16="http://schemas.microsoft.com/office/drawing/2014/main" id="{BD10DA36-EE71-77F6-E163-5535E0C012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4238" y="1033463"/>
            <a:ext cx="5343525" cy="47910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007463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Finalisation</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424532"/>
            <a:ext cx="10515600" cy="4351338"/>
          </a:xfrm>
        </p:spPr>
        <p:txBody>
          <a:bodyPr>
            <a:normAutofit lnSpcReduction="10000"/>
          </a:bodyPr>
          <a:lstStyle/>
          <a:p>
            <a:pPr marL="0" indent="0">
              <a:buNone/>
            </a:pPr>
            <a:r>
              <a:rPr lang="en-GB" dirty="0">
                <a:solidFill>
                  <a:srgbClr val="004149"/>
                </a:solidFill>
                <a:latin typeface="Heebo" pitchFamily="2" charset="-79"/>
                <a:cs typeface="Heebo" pitchFamily="2" charset="-79"/>
              </a:rPr>
              <a:t>We now have all of our components captured, mapped and documented for our design. With these components you should be able to begin your implementation of a modern workplace approach which follows good practice, is risk aware and is sustainable going forward.</a:t>
            </a:r>
          </a:p>
          <a:p>
            <a:pPr marL="0" indent="0">
              <a:buNone/>
            </a:pPr>
            <a:endParaRPr lang="en-GB" dirty="0">
              <a:solidFill>
                <a:srgbClr val="004149"/>
              </a:solidFill>
              <a:latin typeface="Heebo" pitchFamily="2" charset="-79"/>
              <a:cs typeface="Heebo" pitchFamily="2" charset="-79"/>
            </a:endParaRPr>
          </a:p>
          <a:p>
            <a:pPr marL="0" indent="0">
              <a:buNone/>
            </a:pPr>
            <a:r>
              <a:rPr lang="en-GB" dirty="0">
                <a:solidFill>
                  <a:srgbClr val="004149"/>
                </a:solidFill>
                <a:latin typeface="Heebo" pitchFamily="2" charset="-79"/>
                <a:cs typeface="Heebo" pitchFamily="2" charset="-79"/>
              </a:rPr>
              <a:t>This is the beginning of </a:t>
            </a:r>
            <a:r>
              <a:rPr lang="en-GB">
                <a:solidFill>
                  <a:srgbClr val="004149"/>
                </a:solidFill>
                <a:latin typeface="Heebo" pitchFamily="2" charset="-79"/>
                <a:cs typeface="Heebo" pitchFamily="2" charset="-79"/>
              </a:rPr>
              <a:t>the design lifecycle</a:t>
            </a:r>
            <a:r>
              <a:rPr lang="en-GB" dirty="0">
                <a:solidFill>
                  <a:srgbClr val="004149"/>
                </a:solidFill>
                <a:latin typeface="Heebo" pitchFamily="2" charset="-79"/>
                <a:cs typeface="Heebo" pitchFamily="2" charset="-79"/>
              </a:rPr>
              <a:t>, more organisational challenges and use cases will appear after your have implemented your design, make sure that they are documented and captured and integrate into your baseline design so that the same consistency can be applied in the future.</a:t>
            </a:r>
          </a:p>
        </p:txBody>
      </p:sp>
      <p:pic>
        <p:nvPicPr>
          <p:cNvPr id="2" name="Picture 1" descr="A cityscape at night&#10;&#10;Description automatically generated with low confidence">
            <a:extLst>
              <a:ext uri="{FF2B5EF4-FFF2-40B4-BE49-F238E27FC236}">
                <a16:creationId xmlns:a16="http://schemas.microsoft.com/office/drawing/2014/main" id="{11748226-0297-04F1-DBA9-BF08DC76B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B0785D9B-34B1-F6F5-A048-701103FD5089}"/>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8476971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0" y="98969"/>
            <a:ext cx="12192000" cy="5747431"/>
          </a:xfrm>
        </p:spPr>
        <p:txBody>
          <a:bodyPr>
            <a:normAutofit/>
          </a:bodyPr>
          <a:lstStyle/>
          <a:p>
            <a:pPr algn="ctr"/>
            <a:r>
              <a:rPr lang="en-GB" sz="16600" dirty="0"/>
              <a:t>Questions?</a:t>
            </a:r>
          </a:p>
        </p:txBody>
      </p:sp>
      <p:pic>
        <p:nvPicPr>
          <p:cNvPr id="2" name="Picture 1" descr="A cityscape at night&#10;&#10;Description automatically generated with low confidence">
            <a:extLst>
              <a:ext uri="{FF2B5EF4-FFF2-40B4-BE49-F238E27FC236}">
                <a16:creationId xmlns:a16="http://schemas.microsoft.com/office/drawing/2014/main" id="{056FB159-35C5-C14C-137A-D407F7D49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C54B3B83-62EE-6D3B-78E0-03A9747F5DF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8667397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t>Contact me:</a:t>
            </a: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631166" y="1503340"/>
            <a:ext cx="10515600" cy="4351338"/>
          </a:xfrm>
        </p:spPr>
        <p:txBody>
          <a:bodyPr/>
          <a:lstStyle/>
          <a:p>
            <a:pPr marL="0" indent="0">
              <a:buNone/>
            </a:pPr>
            <a:endParaRPr lang="en-GB" dirty="0"/>
          </a:p>
          <a:p>
            <a:pPr marL="0" indent="0">
              <a:buNone/>
            </a:pPr>
            <a:endParaRPr lang="en-GB" dirty="0"/>
          </a:p>
          <a:p>
            <a:pPr marL="0" indent="0">
              <a:buNone/>
            </a:pPr>
            <a:r>
              <a:rPr lang="en-GB" dirty="0"/>
              <a:t>Email: </a:t>
            </a:r>
            <a:r>
              <a:rPr lang="en-GB" dirty="0">
                <a:hlinkClick r:id="rId3"/>
              </a:rPr>
              <a:t>walter.fraser@reply.com</a:t>
            </a:r>
            <a:endParaRPr lang="en-GB" dirty="0"/>
          </a:p>
          <a:p>
            <a:pPr marL="0" indent="0">
              <a:buNone/>
            </a:pPr>
            <a:endParaRPr lang="en-GB" dirty="0"/>
          </a:p>
          <a:p>
            <a:pPr marL="0" indent="0">
              <a:buNone/>
            </a:pPr>
            <a:r>
              <a:rPr lang="en-GB" dirty="0"/>
              <a:t>Twitter (if it’s still working): @VS_Affro</a:t>
            </a:r>
          </a:p>
        </p:txBody>
      </p:sp>
      <p:pic>
        <p:nvPicPr>
          <p:cNvPr id="2" name="Picture 1" descr="A cityscape at night&#10;&#10;Description automatically generated with low confidence">
            <a:extLst>
              <a:ext uri="{FF2B5EF4-FFF2-40B4-BE49-F238E27FC236}">
                <a16:creationId xmlns:a16="http://schemas.microsoft.com/office/drawing/2014/main" id="{7EE8FF40-1705-D719-FDD3-282002FED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6AABA20B-FD15-5A33-2891-EF29FA0CE6F6}"/>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27752538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A layered approach to design</a:t>
            </a:r>
          </a:p>
        </p:txBody>
      </p:sp>
      <p:pic>
        <p:nvPicPr>
          <p:cNvPr id="2" name="Picture 1" descr="A cityscape at night&#10;&#10;Description automatically generated with low confidence">
            <a:extLst>
              <a:ext uri="{FF2B5EF4-FFF2-40B4-BE49-F238E27FC236}">
                <a16:creationId xmlns:a16="http://schemas.microsoft.com/office/drawing/2014/main" id="{C60E0724-786B-E478-6C60-B74532992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2CB1C293-D91A-61AD-47FF-BFB0D8D6ECD2}"/>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pic>
        <p:nvPicPr>
          <p:cNvPr id="1026" name="Picture 2">
            <a:extLst>
              <a:ext uri="{FF2B5EF4-FFF2-40B4-BE49-F238E27FC236}">
                <a16:creationId xmlns:a16="http://schemas.microsoft.com/office/drawing/2014/main" id="{26870587-2A54-FEDF-1121-6F01313618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8780" y="761750"/>
            <a:ext cx="5343525" cy="47910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99486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Identify your organisational requirements</a:t>
            </a:r>
            <a:endParaRPr lang="en-GB" dirty="0">
              <a:solidFill>
                <a:srgbClr val="54C4EC"/>
              </a:solidFill>
            </a:endParaRP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191106"/>
            <a:ext cx="11432614" cy="5016406"/>
          </a:xfrm>
        </p:spPr>
        <p:txBody>
          <a:bodyPr>
            <a:noAutofit/>
          </a:bodyPr>
          <a:lstStyle/>
          <a:p>
            <a:pPr marL="0" indent="0">
              <a:buNone/>
            </a:pPr>
            <a:r>
              <a:rPr lang="en-GB" sz="2000" dirty="0">
                <a:solidFill>
                  <a:srgbClr val="004149"/>
                </a:solidFill>
                <a:latin typeface="Heebo" pitchFamily="2" charset="-79"/>
                <a:cs typeface="Heebo" pitchFamily="2" charset="-79"/>
              </a:rPr>
              <a:t>To identify the organizational requirements for the modern workplace design, you would first need to understand the specific needs and goals of the organization. </a:t>
            </a:r>
          </a:p>
          <a:p>
            <a:pPr marL="0" indent="0">
              <a:buNone/>
            </a:pPr>
            <a:endParaRPr lang="en-GB" sz="1000" dirty="0">
              <a:solidFill>
                <a:srgbClr val="004149"/>
              </a:solidFill>
              <a:latin typeface="Heebo" pitchFamily="2" charset="-79"/>
              <a:cs typeface="Heebo" pitchFamily="2" charset="-79"/>
            </a:endParaRPr>
          </a:p>
          <a:p>
            <a:pPr marL="0" indent="0">
              <a:buNone/>
            </a:pPr>
            <a:r>
              <a:rPr lang="en-GB" sz="2000" dirty="0">
                <a:solidFill>
                  <a:srgbClr val="004149"/>
                </a:solidFill>
                <a:latin typeface="Heebo" pitchFamily="2" charset="-79"/>
                <a:cs typeface="Heebo" pitchFamily="2" charset="-79"/>
              </a:rPr>
              <a:t>This could involve conducting interviews with key stakeholders, analysing existing data and processes, and conducting a thorough assessment of the organization's current technical capabilities. </a:t>
            </a:r>
          </a:p>
          <a:p>
            <a:pPr marL="0" indent="0">
              <a:buNone/>
            </a:pPr>
            <a:endParaRPr lang="en-GB" sz="1000" dirty="0">
              <a:solidFill>
                <a:srgbClr val="004149"/>
              </a:solidFill>
              <a:latin typeface="Heebo" pitchFamily="2" charset="-79"/>
              <a:cs typeface="Heebo" pitchFamily="2" charset="-79"/>
            </a:endParaRPr>
          </a:p>
          <a:p>
            <a:pPr marL="0" indent="0">
              <a:buNone/>
            </a:pPr>
            <a:r>
              <a:rPr lang="en-GB" sz="2000" dirty="0">
                <a:solidFill>
                  <a:srgbClr val="004149"/>
                </a:solidFill>
                <a:latin typeface="Heebo" pitchFamily="2" charset="-79"/>
                <a:cs typeface="Heebo" pitchFamily="2" charset="-79"/>
              </a:rPr>
              <a:t>It's also important to consider factors such as scalability, security, and cost when identifying requirements for the design.</a:t>
            </a:r>
          </a:p>
          <a:p>
            <a:pPr marL="0" indent="0">
              <a:buNone/>
            </a:pPr>
            <a:endParaRPr lang="en-GB" sz="1000" dirty="0">
              <a:solidFill>
                <a:srgbClr val="004149"/>
              </a:solidFill>
              <a:latin typeface="Heebo" pitchFamily="2" charset="-79"/>
              <a:cs typeface="Heebo" pitchFamily="2" charset="-79"/>
            </a:endParaRPr>
          </a:p>
          <a:p>
            <a:pPr marL="0" indent="0">
              <a:buNone/>
            </a:pPr>
            <a:r>
              <a:rPr lang="en-GB" sz="2000" dirty="0">
                <a:solidFill>
                  <a:srgbClr val="004149"/>
                </a:solidFill>
                <a:latin typeface="Heebo" pitchFamily="2" charset="-79"/>
                <a:cs typeface="Heebo" pitchFamily="2" charset="-79"/>
              </a:rPr>
              <a:t>Once you understand the organization's needs and goals, identify the requirements for the compute design, such as computing power, software, and specialized requirements</a:t>
            </a:r>
            <a:r>
              <a:rPr lang="en-GB" sz="2400" dirty="0">
                <a:solidFill>
                  <a:srgbClr val="004149"/>
                </a:solidFill>
                <a:latin typeface="Heebo" pitchFamily="2" charset="-79"/>
                <a:cs typeface="Heebo" pitchFamily="2" charset="-79"/>
              </a:rPr>
              <a:t>.</a:t>
            </a:r>
          </a:p>
        </p:txBody>
      </p:sp>
      <p:pic>
        <p:nvPicPr>
          <p:cNvPr id="2" name="Picture 1" descr="A cityscape at night&#10;&#10;Description automatically generated with low confidence">
            <a:extLst>
              <a:ext uri="{FF2B5EF4-FFF2-40B4-BE49-F238E27FC236}">
                <a16:creationId xmlns:a16="http://schemas.microsoft.com/office/drawing/2014/main" id="{F00751CF-DD3B-32B4-1932-D7EA43F0B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FDD1EADB-3088-1530-EF30-5FE757C16D6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5322192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tyscape at night&#10;&#10;Description automatically generated with low confidence">
            <a:extLst>
              <a:ext uri="{FF2B5EF4-FFF2-40B4-BE49-F238E27FC236}">
                <a16:creationId xmlns:a16="http://schemas.microsoft.com/office/drawing/2014/main" id="{FE3851C8-791A-AC38-5A0D-B8EFB6BB9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12" name="Picture 11" descr="Logo&#10;&#10;Description automatically generated">
            <a:extLst>
              <a:ext uri="{FF2B5EF4-FFF2-40B4-BE49-F238E27FC236}">
                <a16:creationId xmlns:a16="http://schemas.microsoft.com/office/drawing/2014/main" id="{F4475E6A-9EFA-6415-177F-675EE06119F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1798" y="577365"/>
            <a:ext cx="11437309" cy="4351338"/>
          </a:xfrm>
        </p:spPr>
        <p:txBody>
          <a:bodyPr>
            <a:normAutofit fontScale="92500" lnSpcReduction="20000"/>
          </a:bodyPr>
          <a:lstStyle/>
          <a:p>
            <a:pPr marL="0" indent="0">
              <a:buNone/>
            </a:pPr>
            <a:r>
              <a:rPr lang="en-GB" dirty="0">
                <a:solidFill>
                  <a:srgbClr val="004149"/>
                </a:solidFill>
                <a:latin typeface="Heebo" pitchFamily="2" charset="-79"/>
                <a:cs typeface="Heebo" pitchFamily="2" charset="-79"/>
              </a:rPr>
              <a:t>Here are some examples of specific requirements that might be included in a design for a typical modern workplace project:</a:t>
            </a:r>
          </a:p>
          <a:p>
            <a:pPr marL="0" indent="0">
              <a:buNone/>
            </a:pPr>
            <a:endParaRPr lang="en-GB" dirty="0">
              <a:solidFill>
                <a:srgbClr val="004149"/>
              </a:solidFill>
              <a:latin typeface="Heebo" pitchFamily="2" charset="-79"/>
              <a:cs typeface="Heebo" pitchFamily="2" charset="-79"/>
            </a:endParaRPr>
          </a:p>
          <a:p>
            <a:pPr>
              <a:buClr>
                <a:srgbClr val="54C4EC"/>
              </a:buClr>
            </a:pPr>
            <a:r>
              <a:rPr lang="en-GB" dirty="0">
                <a:solidFill>
                  <a:srgbClr val="004149"/>
                </a:solidFill>
                <a:latin typeface="Heebo" pitchFamily="2" charset="-79"/>
                <a:cs typeface="Heebo" pitchFamily="2" charset="-79"/>
              </a:rPr>
              <a:t>A high-performance computing infrastructure that can support a large number of users and a wide range of applications, including data-intensive and real-time workloads.</a:t>
            </a:r>
          </a:p>
          <a:p>
            <a:pPr>
              <a:buClr>
                <a:srgbClr val="54C4EC"/>
              </a:buClr>
            </a:pPr>
            <a:endParaRPr lang="en-GB" dirty="0">
              <a:solidFill>
                <a:srgbClr val="004149"/>
              </a:solidFill>
              <a:latin typeface="Heebo" pitchFamily="2" charset="-79"/>
              <a:cs typeface="Heebo" pitchFamily="2" charset="-79"/>
            </a:endParaRPr>
          </a:p>
          <a:p>
            <a:pPr>
              <a:buClr>
                <a:srgbClr val="54C4EC"/>
              </a:buClr>
            </a:pPr>
            <a:r>
              <a:rPr lang="en-GB" dirty="0">
                <a:solidFill>
                  <a:srgbClr val="004149"/>
                </a:solidFill>
                <a:latin typeface="Heebo" pitchFamily="2" charset="-79"/>
                <a:cs typeface="Heebo" pitchFamily="2" charset="-79"/>
              </a:rPr>
              <a:t>A flexible and scalable design that can accommodate future growth and changes in technology and business needs.</a:t>
            </a:r>
          </a:p>
          <a:p>
            <a:pPr>
              <a:buClr>
                <a:srgbClr val="54C4EC"/>
              </a:buClr>
            </a:pPr>
            <a:endParaRPr lang="en-GB" dirty="0">
              <a:solidFill>
                <a:srgbClr val="004149"/>
              </a:solidFill>
              <a:latin typeface="Heebo" pitchFamily="2" charset="-79"/>
              <a:cs typeface="Heebo" pitchFamily="2" charset="-79"/>
            </a:endParaRPr>
          </a:p>
          <a:p>
            <a:pPr>
              <a:buClr>
                <a:srgbClr val="54C4EC"/>
              </a:buClr>
            </a:pPr>
            <a:r>
              <a:rPr lang="en-GB" dirty="0">
                <a:solidFill>
                  <a:srgbClr val="004149"/>
                </a:solidFill>
                <a:latin typeface="Heebo" pitchFamily="2" charset="-79"/>
                <a:cs typeface="Heebo" pitchFamily="2" charset="-79"/>
              </a:rPr>
              <a:t>Support for remote and mobile access, including secure access to data and applications from a variety of devices and locations.</a:t>
            </a:r>
          </a:p>
          <a:p>
            <a:pPr marL="0" indent="0">
              <a:buNone/>
            </a:pPr>
            <a:endParaRPr lang="en-GB" dirty="0">
              <a:latin typeface="Heebo" pitchFamily="2" charset="-79"/>
              <a:cs typeface="Heebo" pitchFamily="2" charset="-79"/>
            </a:endParaRPr>
          </a:p>
        </p:txBody>
      </p:sp>
    </p:spTree>
    <p:custDataLst>
      <p:tags r:id="rId1"/>
    </p:custDataLst>
    <p:extLst>
      <p:ext uri="{BB962C8B-B14F-4D97-AF65-F5344CB8AC3E}">
        <p14:creationId xmlns:p14="http://schemas.microsoft.com/office/powerpoint/2010/main" val="3743543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76642" y="541805"/>
            <a:ext cx="10515600" cy="4828333"/>
          </a:xfrm>
        </p:spPr>
        <p:txBody>
          <a:bodyPr>
            <a:normAutofit fontScale="92500" lnSpcReduction="10000"/>
          </a:bodyPr>
          <a:lstStyle/>
          <a:p>
            <a:pPr>
              <a:buClr>
                <a:srgbClr val="54C4EC"/>
              </a:buClr>
            </a:pPr>
            <a:r>
              <a:rPr lang="en-GB" dirty="0">
                <a:solidFill>
                  <a:srgbClr val="004149"/>
                </a:solidFill>
                <a:latin typeface="Heebo" pitchFamily="2" charset="-79"/>
                <a:cs typeface="Heebo" pitchFamily="2" charset="-79"/>
              </a:rPr>
              <a:t>Integration with other systems and technologies, such as collaboration and communication tools, cloud-based services, and data analytics platforms.</a:t>
            </a:r>
          </a:p>
          <a:p>
            <a:pPr>
              <a:buClr>
                <a:srgbClr val="54C4EC"/>
              </a:buClr>
            </a:pPr>
            <a:endParaRPr lang="en-GB" dirty="0">
              <a:solidFill>
                <a:srgbClr val="004149"/>
              </a:solidFill>
              <a:latin typeface="Heebo" pitchFamily="2" charset="-79"/>
              <a:cs typeface="Heebo" pitchFamily="2" charset="-79"/>
            </a:endParaRPr>
          </a:p>
          <a:p>
            <a:pPr>
              <a:buClr>
                <a:srgbClr val="54C4EC"/>
              </a:buClr>
            </a:pPr>
            <a:r>
              <a:rPr lang="en-GB" dirty="0">
                <a:solidFill>
                  <a:srgbClr val="004149"/>
                </a:solidFill>
                <a:latin typeface="Heebo" pitchFamily="2" charset="-79"/>
                <a:cs typeface="Heebo" pitchFamily="2" charset="-79"/>
              </a:rPr>
              <a:t>Robust security measures to protect against cyber threats and data breaches.</a:t>
            </a:r>
          </a:p>
          <a:p>
            <a:pPr>
              <a:buClr>
                <a:srgbClr val="54C4EC"/>
              </a:buClr>
            </a:pPr>
            <a:endParaRPr lang="en-GB" dirty="0">
              <a:solidFill>
                <a:srgbClr val="004149"/>
              </a:solidFill>
              <a:latin typeface="Heebo" pitchFamily="2" charset="-79"/>
              <a:cs typeface="Heebo" pitchFamily="2" charset="-79"/>
            </a:endParaRPr>
          </a:p>
          <a:p>
            <a:pPr>
              <a:buClr>
                <a:srgbClr val="54C4EC"/>
              </a:buClr>
            </a:pPr>
            <a:r>
              <a:rPr lang="en-GB" dirty="0">
                <a:solidFill>
                  <a:srgbClr val="004149"/>
                </a:solidFill>
                <a:latin typeface="Heebo" pitchFamily="2" charset="-79"/>
                <a:cs typeface="Heebo" pitchFamily="2" charset="-79"/>
              </a:rPr>
              <a:t>Energy-efficient design and environmentally-friendly technology solutions to support the organization's sustainability goals.</a:t>
            </a:r>
          </a:p>
          <a:p>
            <a:pPr>
              <a:buClr>
                <a:srgbClr val="54C4EC"/>
              </a:buClr>
            </a:pPr>
            <a:endParaRPr lang="en-GB" dirty="0">
              <a:solidFill>
                <a:srgbClr val="004149"/>
              </a:solidFill>
              <a:latin typeface="Heebo" pitchFamily="2" charset="-79"/>
              <a:cs typeface="Heebo" pitchFamily="2" charset="-79"/>
            </a:endParaRPr>
          </a:p>
          <a:p>
            <a:pPr>
              <a:buClr>
                <a:srgbClr val="54C4EC"/>
              </a:buClr>
            </a:pPr>
            <a:r>
              <a:rPr lang="en-GB" dirty="0">
                <a:solidFill>
                  <a:srgbClr val="004149"/>
                </a:solidFill>
                <a:latin typeface="Heebo" pitchFamily="2" charset="-79"/>
                <a:cs typeface="Heebo" pitchFamily="2" charset="-79"/>
              </a:rPr>
              <a:t>Cost-effective solutions that provide a good return on investment and support the organization's budget constraints.</a:t>
            </a:r>
          </a:p>
          <a:p>
            <a:pPr marL="0" indent="0">
              <a:buNone/>
            </a:pPr>
            <a:endParaRPr lang="en-GB" dirty="0">
              <a:solidFill>
                <a:srgbClr val="54C4EC"/>
              </a:solidFill>
            </a:endParaRPr>
          </a:p>
        </p:txBody>
      </p:sp>
      <p:pic>
        <p:nvPicPr>
          <p:cNvPr id="2" name="Picture 1" descr="A cityscape at night&#10;&#10;Description automatically generated with low confidence">
            <a:extLst>
              <a:ext uri="{FF2B5EF4-FFF2-40B4-BE49-F238E27FC236}">
                <a16:creationId xmlns:a16="http://schemas.microsoft.com/office/drawing/2014/main" id="{9AD1D506-1744-13B1-7BF2-6D5EE0B94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DC36E72B-D5B7-4BC3-3343-22F88B4751D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3591955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714305-4711-8C71-5EC6-2AEB896B6183}"/>
              </a:ext>
            </a:extLst>
          </p:cNvPr>
          <p:cNvSpPr>
            <a:spLocks noGrp="1"/>
          </p:cNvSpPr>
          <p:nvPr>
            <p:ph type="title"/>
          </p:nvPr>
        </p:nvSpPr>
        <p:spPr>
          <a:xfrm>
            <a:off x="346494" y="98969"/>
            <a:ext cx="10515600" cy="1325563"/>
          </a:xfrm>
        </p:spPr>
        <p:txBody>
          <a:bodyPr/>
          <a:lstStyle/>
          <a:p>
            <a:r>
              <a:rPr lang="en-GB" dirty="0">
                <a:solidFill>
                  <a:srgbClr val="54C4EC"/>
                </a:solidFill>
                <a:latin typeface="Heebo" pitchFamily="2" charset="-79"/>
                <a:cs typeface="Heebo" pitchFamily="2" charset="-79"/>
              </a:rPr>
              <a:t>Design principles</a:t>
            </a:r>
            <a:endParaRPr lang="en-GB" dirty="0">
              <a:solidFill>
                <a:srgbClr val="54C4EC"/>
              </a:solidFill>
            </a:endParaRPr>
          </a:p>
        </p:txBody>
      </p:sp>
      <p:sp>
        <p:nvSpPr>
          <p:cNvPr id="11" name="Content Placeholder 10">
            <a:extLst>
              <a:ext uri="{FF2B5EF4-FFF2-40B4-BE49-F238E27FC236}">
                <a16:creationId xmlns:a16="http://schemas.microsoft.com/office/drawing/2014/main" id="{4633D75C-FBD3-C349-6454-A75ED4DD471B}"/>
              </a:ext>
            </a:extLst>
          </p:cNvPr>
          <p:cNvSpPr>
            <a:spLocks noGrp="1"/>
          </p:cNvSpPr>
          <p:nvPr>
            <p:ph idx="1"/>
          </p:nvPr>
        </p:nvSpPr>
        <p:spPr>
          <a:xfrm>
            <a:off x="346494" y="1253331"/>
            <a:ext cx="11499012" cy="4351338"/>
          </a:xfrm>
        </p:spPr>
        <p:txBody>
          <a:bodyPr>
            <a:normAutofit fontScale="92500" lnSpcReduction="20000"/>
          </a:bodyPr>
          <a:lstStyle/>
          <a:p>
            <a:pPr marL="0" indent="0" fontAlgn="base">
              <a:buNone/>
            </a:pPr>
            <a:r>
              <a:rPr lang="en-GB" dirty="0">
                <a:solidFill>
                  <a:srgbClr val="004149"/>
                </a:solidFill>
                <a:latin typeface="Heebo" pitchFamily="2" charset="-79"/>
                <a:cs typeface="Heebo" pitchFamily="2" charset="-79"/>
              </a:rPr>
              <a:t>Design principles ensure consistent, reliable, and effective design. They provide guidelines, ensure end-user needs are met, and ensure scalability and flexibility. Establishing them early saves time and ensures high quality.</a:t>
            </a:r>
          </a:p>
          <a:p>
            <a:pPr marL="0" indent="0" fontAlgn="base">
              <a:buNone/>
            </a:pPr>
            <a:endParaRPr lang="en-GB" dirty="0">
              <a:solidFill>
                <a:srgbClr val="004149"/>
              </a:solidFill>
              <a:latin typeface="Heebo" pitchFamily="2" charset="-79"/>
              <a:cs typeface="Heebo" pitchFamily="2" charset="-79"/>
            </a:endParaRPr>
          </a:p>
          <a:p>
            <a:pPr fontAlgn="base">
              <a:buClr>
                <a:srgbClr val="54C4EC"/>
              </a:buClr>
            </a:pPr>
            <a:r>
              <a:rPr lang="en-GB" dirty="0">
                <a:solidFill>
                  <a:srgbClr val="004149"/>
                </a:solidFill>
                <a:latin typeface="Heebo" pitchFamily="2" charset="-79"/>
                <a:cs typeface="Heebo" pitchFamily="2" charset="-79"/>
              </a:rPr>
              <a:t>A single operating system and build simplifies management and maintenance. </a:t>
            </a:r>
          </a:p>
          <a:p>
            <a:pPr marL="0" indent="0" fontAlgn="base">
              <a:buClr>
                <a:srgbClr val="54C4EC"/>
              </a:buClr>
              <a:buNone/>
            </a:pPr>
            <a:endParaRPr lang="en-GB" dirty="0">
              <a:solidFill>
                <a:srgbClr val="004149"/>
              </a:solidFill>
              <a:latin typeface="Heebo" pitchFamily="2" charset="-79"/>
              <a:cs typeface="Heebo" pitchFamily="2" charset="-79"/>
            </a:endParaRPr>
          </a:p>
          <a:p>
            <a:pPr fontAlgn="base">
              <a:buClr>
                <a:srgbClr val="54C4EC"/>
              </a:buClr>
            </a:pPr>
            <a:r>
              <a:rPr lang="en-GB" dirty="0">
                <a:solidFill>
                  <a:srgbClr val="004149"/>
                </a:solidFill>
                <a:latin typeface="Heebo" pitchFamily="2" charset="-79"/>
                <a:cs typeface="Heebo" pitchFamily="2" charset="-79"/>
              </a:rPr>
              <a:t>Adopting as newer and modern a platform as the organisation can reasonably be expected to adopt. </a:t>
            </a:r>
          </a:p>
          <a:p>
            <a:pPr marL="0" indent="0" fontAlgn="base">
              <a:buClr>
                <a:srgbClr val="54C4EC"/>
              </a:buClr>
              <a:buNone/>
            </a:pPr>
            <a:endParaRPr lang="en-GB" dirty="0">
              <a:solidFill>
                <a:srgbClr val="004149"/>
              </a:solidFill>
              <a:latin typeface="Heebo" pitchFamily="2" charset="-79"/>
              <a:cs typeface="Heebo" pitchFamily="2" charset="-79"/>
            </a:endParaRPr>
          </a:p>
          <a:p>
            <a:pPr fontAlgn="base">
              <a:buClr>
                <a:srgbClr val="54C4EC"/>
              </a:buClr>
            </a:pPr>
            <a:r>
              <a:rPr lang="en-GB" dirty="0">
                <a:solidFill>
                  <a:srgbClr val="004149"/>
                </a:solidFill>
                <a:latin typeface="Heebo" pitchFamily="2" charset="-79"/>
                <a:cs typeface="Heebo" pitchFamily="2" charset="-79"/>
              </a:rPr>
              <a:t>A defined core operating environment – define a set of applications and tools that everyone should have access to as standard. </a:t>
            </a:r>
          </a:p>
          <a:p>
            <a:pPr>
              <a:buClr>
                <a:srgbClr val="004149"/>
              </a:buClr>
            </a:pPr>
            <a:endParaRPr lang="en-GB" dirty="0">
              <a:latin typeface="Heebo" pitchFamily="2" charset="-79"/>
              <a:cs typeface="Heebo" pitchFamily="2" charset="-79"/>
            </a:endParaRPr>
          </a:p>
          <a:p>
            <a:pPr marL="0" indent="0">
              <a:buNone/>
            </a:pPr>
            <a:endParaRPr lang="en-GB" dirty="0"/>
          </a:p>
        </p:txBody>
      </p:sp>
      <p:pic>
        <p:nvPicPr>
          <p:cNvPr id="2" name="Picture 1" descr="A cityscape at night&#10;&#10;Description automatically generated with low confidence">
            <a:extLst>
              <a:ext uri="{FF2B5EF4-FFF2-40B4-BE49-F238E27FC236}">
                <a16:creationId xmlns:a16="http://schemas.microsoft.com/office/drawing/2014/main" id="{4875E70C-5895-1F0A-A3B6-D22D7BB9D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F8EB0299-D8B9-B918-5DBE-A2C924783E0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Tree>
    <p:custDataLst>
      <p:tags r:id="rId1"/>
    </p:custDataLst>
    <p:extLst>
      <p:ext uri="{BB962C8B-B14F-4D97-AF65-F5344CB8AC3E}">
        <p14:creationId xmlns:p14="http://schemas.microsoft.com/office/powerpoint/2010/main" val="1025083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tyscape at night&#10;&#10;Description automatically generated with low confidence">
            <a:extLst>
              <a:ext uri="{FF2B5EF4-FFF2-40B4-BE49-F238E27FC236}">
                <a16:creationId xmlns:a16="http://schemas.microsoft.com/office/drawing/2014/main" id="{215C8ADE-3602-C3A9-E9B4-D79930687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 y="5370139"/>
            <a:ext cx="6306707" cy="1620035"/>
          </a:xfrm>
          <a:prstGeom prst="rect">
            <a:avLst/>
          </a:prstGeom>
        </p:spPr>
      </p:pic>
      <p:pic>
        <p:nvPicPr>
          <p:cNvPr id="3" name="Picture 2" descr="Logo&#10;&#10;Description automatically generated">
            <a:extLst>
              <a:ext uri="{FF2B5EF4-FFF2-40B4-BE49-F238E27FC236}">
                <a16:creationId xmlns:a16="http://schemas.microsoft.com/office/drawing/2014/main" id="{239FA961-5ECB-007B-9BD0-9F40C2837529}"/>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0972807" y="5717058"/>
            <a:ext cx="1277648" cy="1277648"/>
          </a:xfrm>
          <a:prstGeom prst="rect">
            <a:avLst/>
          </a:prstGeom>
        </p:spPr>
      </p:pic>
      <p:sp>
        <p:nvSpPr>
          <p:cNvPr id="4" name="Title 8">
            <a:extLst>
              <a:ext uri="{FF2B5EF4-FFF2-40B4-BE49-F238E27FC236}">
                <a16:creationId xmlns:a16="http://schemas.microsoft.com/office/drawing/2014/main" id="{C5214403-0194-9855-4B91-108395837726}"/>
              </a:ext>
            </a:extLst>
          </p:cNvPr>
          <p:cNvSpPr txBox="1">
            <a:spLocks/>
          </p:cNvSpPr>
          <p:nvPr/>
        </p:nvSpPr>
        <p:spPr>
          <a:xfrm>
            <a:off x="346494" y="911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54C4EC"/>
                </a:solidFill>
                <a:latin typeface="Heebo" pitchFamily="2" charset="-79"/>
                <a:cs typeface="Heebo" pitchFamily="2" charset="-79"/>
              </a:rPr>
              <a:t>Design principles</a:t>
            </a:r>
            <a:endParaRPr lang="en-GB" dirty="0">
              <a:solidFill>
                <a:srgbClr val="54C4EC"/>
              </a:solidFill>
            </a:endParaRPr>
          </a:p>
        </p:txBody>
      </p:sp>
      <p:sp>
        <p:nvSpPr>
          <p:cNvPr id="8" name="Content Placeholder 10">
            <a:extLst>
              <a:ext uri="{FF2B5EF4-FFF2-40B4-BE49-F238E27FC236}">
                <a16:creationId xmlns:a16="http://schemas.microsoft.com/office/drawing/2014/main" id="{74C15AB9-7C77-7954-3B5E-6CEC9FFFBAFC}"/>
              </a:ext>
            </a:extLst>
          </p:cNvPr>
          <p:cNvSpPr>
            <a:spLocks noGrp="1"/>
          </p:cNvSpPr>
          <p:nvPr>
            <p:ph idx="1"/>
          </p:nvPr>
        </p:nvSpPr>
        <p:spPr>
          <a:xfrm>
            <a:off x="346494" y="1253331"/>
            <a:ext cx="11446438" cy="4351338"/>
          </a:xfrm>
        </p:spPr>
        <p:txBody>
          <a:bodyPr>
            <a:normAutofit fontScale="70000" lnSpcReduction="20000"/>
          </a:bodyPr>
          <a:lstStyle/>
          <a:p>
            <a:pPr fontAlgn="base">
              <a:buClr>
                <a:srgbClr val="54C4EC"/>
              </a:buClr>
            </a:pPr>
            <a:r>
              <a:rPr lang="en-GB" dirty="0">
                <a:solidFill>
                  <a:srgbClr val="004149"/>
                </a:solidFill>
                <a:latin typeface="Heebo" pitchFamily="2" charset="-79"/>
                <a:cs typeface="Heebo" pitchFamily="2" charset="-79"/>
              </a:rPr>
              <a:t>Architectural simplification – Where applicable a ‘rule of one’ to all software solutions e.g., one video conference solution, one chat tool. Drive standardisation over perceived edge cases. </a:t>
            </a:r>
          </a:p>
          <a:p>
            <a:pPr fontAlgn="base">
              <a:buClr>
                <a:srgbClr val="54C4EC"/>
              </a:buClr>
            </a:pPr>
            <a:endParaRPr lang="en-GB" dirty="0">
              <a:solidFill>
                <a:srgbClr val="004149"/>
              </a:solidFill>
              <a:latin typeface="Heebo" pitchFamily="2" charset="-79"/>
              <a:cs typeface="Heebo" pitchFamily="2" charset="-79"/>
            </a:endParaRPr>
          </a:p>
          <a:p>
            <a:pPr fontAlgn="base">
              <a:buClr>
                <a:srgbClr val="54C4EC"/>
              </a:buClr>
            </a:pPr>
            <a:r>
              <a:rPr lang="en-GB" dirty="0">
                <a:solidFill>
                  <a:srgbClr val="004149"/>
                </a:solidFill>
                <a:latin typeface="Heebo" pitchFamily="2" charset="-79"/>
                <a:cs typeface="Heebo" pitchFamily="2" charset="-79"/>
              </a:rPr>
              <a:t>Simplify offerings – ensure that the future product selection is as small as possible whilst still meeting the business needs, e.g., one virtual desktop, one high powered workstation, one desktop, one laptop standard and one high end, one corporate smartphone standard and high end. </a:t>
            </a:r>
          </a:p>
          <a:p>
            <a:pPr fontAlgn="base">
              <a:buClr>
                <a:srgbClr val="54C4EC"/>
              </a:buClr>
            </a:pPr>
            <a:endParaRPr lang="en-GB" dirty="0">
              <a:solidFill>
                <a:srgbClr val="004149"/>
              </a:solidFill>
              <a:latin typeface="Heebo" pitchFamily="2" charset="-79"/>
              <a:cs typeface="Heebo" pitchFamily="2" charset="-79"/>
            </a:endParaRPr>
          </a:p>
          <a:p>
            <a:pPr fontAlgn="base">
              <a:buClr>
                <a:srgbClr val="54C4EC"/>
              </a:buClr>
            </a:pPr>
            <a:r>
              <a:rPr lang="en-GB" dirty="0">
                <a:solidFill>
                  <a:srgbClr val="004149"/>
                </a:solidFill>
                <a:latin typeface="Heebo" pitchFamily="2" charset="-79"/>
                <a:cs typeface="Heebo" pitchFamily="2" charset="-79"/>
              </a:rPr>
              <a:t>Streamlined request management – allow the deployment of all requested software in an automated fashion once business approval is given. Any software not used for 45 days is then removed automatically. </a:t>
            </a:r>
          </a:p>
          <a:p>
            <a:pPr fontAlgn="base">
              <a:buClr>
                <a:srgbClr val="54C4EC"/>
              </a:buClr>
            </a:pPr>
            <a:endParaRPr lang="en-GB" dirty="0">
              <a:solidFill>
                <a:srgbClr val="004149"/>
              </a:solidFill>
              <a:latin typeface="Heebo" pitchFamily="2" charset="-79"/>
              <a:cs typeface="Heebo" pitchFamily="2" charset="-79"/>
            </a:endParaRPr>
          </a:p>
          <a:p>
            <a:pPr fontAlgn="base">
              <a:buClr>
                <a:srgbClr val="54C4EC"/>
              </a:buClr>
            </a:pPr>
            <a:r>
              <a:rPr lang="en-GB" dirty="0">
                <a:solidFill>
                  <a:srgbClr val="004149"/>
                </a:solidFill>
                <a:latin typeface="Heebo" pitchFamily="2" charset="-79"/>
                <a:cs typeface="Heebo" pitchFamily="2" charset="-79"/>
              </a:rPr>
              <a:t>Increased optionality supporting ‘Bring Your Own Device’ and the use of personal tech – Support the use of employee’s own device and, where regulation allows, actively encourage it by providing ancillary services such as increased connectivity and remote access options. </a:t>
            </a:r>
          </a:p>
          <a:p>
            <a:pPr>
              <a:buClr>
                <a:srgbClr val="004149"/>
              </a:buClr>
            </a:pPr>
            <a:endParaRPr lang="en-GB" dirty="0">
              <a:latin typeface="Heebo" pitchFamily="2" charset="-79"/>
              <a:cs typeface="Heebo" pitchFamily="2" charset="-79"/>
            </a:endParaRPr>
          </a:p>
          <a:p>
            <a:pPr marL="0" indent="0">
              <a:buNone/>
            </a:pPr>
            <a:endParaRPr lang="en-GB" dirty="0"/>
          </a:p>
        </p:txBody>
      </p:sp>
    </p:spTree>
    <p:custDataLst>
      <p:tags r:id="rId1"/>
    </p:custDataLst>
    <p:extLst>
      <p:ext uri="{BB962C8B-B14F-4D97-AF65-F5344CB8AC3E}">
        <p14:creationId xmlns:p14="http://schemas.microsoft.com/office/powerpoint/2010/main" val="35282907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0.1|0.1|0.1"/>
</p:tagLst>
</file>

<file path=ppt/tags/tag10.xml><?xml version="1.0" encoding="utf-8"?>
<p:tagLst xmlns:a="http://schemas.openxmlformats.org/drawingml/2006/main" xmlns:r="http://schemas.openxmlformats.org/officeDocument/2006/relationships" xmlns:p="http://schemas.openxmlformats.org/presentationml/2006/main">
  <p:tag name="TIMING" val="|0.1|0.1|0.1|0.1"/>
</p:tagLst>
</file>

<file path=ppt/tags/tag11.xml><?xml version="1.0" encoding="utf-8"?>
<p:tagLst xmlns:a="http://schemas.openxmlformats.org/drawingml/2006/main" xmlns:r="http://schemas.openxmlformats.org/officeDocument/2006/relationships" xmlns:p="http://schemas.openxmlformats.org/presentationml/2006/main">
  <p:tag name="TIMING" val="|0.1|0.1|0.1|0.1"/>
</p:tagLst>
</file>

<file path=ppt/tags/tag12.xml><?xml version="1.0" encoding="utf-8"?>
<p:tagLst xmlns:a="http://schemas.openxmlformats.org/drawingml/2006/main" xmlns:r="http://schemas.openxmlformats.org/officeDocument/2006/relationships" xmlns:p="http://schemas.openxmlformats.org/presentationml/2006/main">
  <p:tag name="TIMING" val="|0.1|0.1|0.1|0.1"/>
</p:tagLst>
</file>

<file path=ppt/tags/tag13.xml><?xml version="1.0" encoding="utf-8"?>
<p:tagLst xmlns:a="http://schemas.openxmlformats.org/drawingml/2006/main" xmlns:r="http://schemas.openxmlformats.org/officeDocument/2006/relationships" xmlns:p="http://schemas.openxmlformats.org/presentationml/2006/main">
  <p:tag name="TIMING" val="|0.1|0.1|0.1|0.1"/>
</p:tagLst>
</file>

<file path=ppt/tags/tag14.xml><?xml version="1.0" encoding="utf-8"?>
<p:tagLst xmlns:a="http://schemas.openxmlformats.org/drawingml/2006/main" xmlns:r="http://schemas.openxmlformats.org/officeDocument/2006/relationships" xmlns:p="http://schemas.openxmlformats.org/presentationml/2006/main">
  <p:tag name="TIMING" val="|0.1|0.1|0.1|0.1"/>
</p:tagLst>
</file>

<file path=ppt/tags/tag15.xml><?xml version="1.0" encoding="utf-8"?>
<p:tagLst xmlns:a="http://schemas.openxmlformats.org/drawingml/2006/main" xmlns:r="http://schemas.openxmlformats.org/officeDocument/2006/relationships" xmlns:p="http://schemas.openxmlformats.org/presentationml/2006/main">
  <p:tag name="TIMING" val="|0.1|0.1|0.1|0.1"/>
</p:tagLst>
</file>

<file path=ppt/tags/tag16.xml><?xml version="1.0" encoding="utf-8"?>
<p:tagLst xmlns:a="http://schemas.openxmlformats.org/drawingml/2006/main" xmlns:r="http://schemas.openxmlformats.org/officeDocument/2006/relationships" xmlns:p="http://schemas.openxmlformats.org/presentationml/2006/main">
  <p:tag name="TIMING" val="|0.1|0.1|0.1|0.1"/>
</p:tagLst>
</file>

<file path=ppt/tags/tag17.xml><?xml version="1.0" encoding="utf-8"?>
<p:tagLst xmlns:a="http://schemas.openxmlformats.org/drawingml/2006/main" xmlns:r="http://schemas.openxmlformats.org/officeDocument/2006/relationships" xmlns:p="http://schemas.openxmlformats.org/presentationml/2006/main">
  <p:tag name="TIMING" val="|0.1|0.1|0.1|0.1"/>
</p:tagLst>
</file>

<file path=ppt/tags/tag18.xml><?xml version="1.0" encoding="utf-8"?>
<p:tagLst xmlns:a="http://schemas.openxmlformats.org/drawingml/2006/main" xmlns:r="http://schemas.openxmlformats.org/officeDocument/2006/relationships" xmlns:p="http://schemas.openxmlformats.org/presentationml/2006/main">
  <p:tag name="TIMING" val="|0.1|0.1|0.1|0.1"/>
</p:tagLst>
</file>

<file path=ppt/tags/tag19.xml><?xml version="1.0" encoding="utf-8"?>
<p:tagLst xmlns:a="http://schemas.openxmlformats.org/drawingml/2006/main" xmlns:r="http://schemas.openxmlformats.org/officeDocument/2006/relationships" xmlns:p="http://schemas.openxmlformats.org/presentationml/2006/main">
  <p:tag name="TIMING" val="|0.1|0.1|0.1|0.1"/>
</p:tagLst>
</file>

<file path=ppt/tags/tag2.xml><?xml version="1.0" encoding="utf-8"?>
<p:tagLst xmlns:a="http://schemas.openxmlformats.org/drawingml/2006/main" xmlns:r="http://schemas.openxmlformats.org/officeDocument/2006/relationships" xmlns:p="http://schemas.openxmlformats.org/presentationml/2006/main">
  <p:tag name="TIMING" val="|0.1|0.1|0.1|0.1"/>
</p:tagLst>
</file>

<file path=ppt/tags/tag20.xml><?xml version="1.0" encoding="utf-8"?>
<p:tagLst xmlns:a="http://schemas.openxmlformats.org/drawingml/2006/main" xmlns:r="http://schemas.openxmlformats.org/officeDocument/2006/relationships" xmlns:p="http://schemas.openxmlformats.org/presentationml/2006/main">
  <p:tag name="TIMING" val="|0.1|0.1|0.1|0.1"/>
</p:tagLst>
</file>

<file path=ppt/tags/tag21.xml><?xml version="1.0" encoding="utf-8"?>
<p:tagLst xmlns:a="http://schemas.openxmlformats.org/drawingml/2006/main" xmlns:r="http://schemas.openxmlformats.org/officeDocument/2006/relationships" xmlns:p="http://schemas.openxmlformats.org/presentationml/2006/main">
  <p:tag name="TIMING" val="|0.1|0.1|0.1|0.1"/>
</p:tagLst>
</file>

<file path=ppt/tags/tag22.xml><?xml version="1.0" encoding="utf-8"?>
<p:tagLst xmlns:a="http://schemas.openxmlformats.org/drawingml/2006/main" xmlns:r="http://schemas.openxmlformats.org/officeDocument/2006/relationships" xmlns:p="http://schemas.openxmlformats.org/presentationml/2006/main">
  <p:tag name="TIMING" val="|0.1|0.1|0.1|0.1"/>
</p:tagLst>
</file>

<file path=ppt/tags/tag23.xml><?xml version="1.0" encoding="utf-8"?>
<p:tagLst xmlns:a="http://schemas.openxmlformats.org/drawingml/2006/main" xmlns:r="http://schemas.openxmlformats.org/officeDocument/2006/relationships" xmlns:p="http://schemas.openxmlformats.org/presentationml/2006/main">
  <p:tag name="TIMING" val="|0.1|0.1|0.1|0.1"/>
</p:tagLst>
</file>

<file path=ppt/tags/tag24.xml><?xml version="1.0" encoding="utf-8"?>
<p:tagLst xmlns:a="http://schemas.openxmlformats.org/drawingml/2006/main" xmlns:r="http://schemas.openxmlformats.org/officeDocument/2006/relationships" xmlns:p="http://schemas.openxmlformats.org/presentationml/2006/main">
  <p:tag name="TIMING" val="|0.1|0.1|0.1|0.1"/>
</p:tagLst>
</file>

<file path=ppt/tags/tag25.xml><?xml version="1.0" encoding="utf-8"?>
<p:tagLst xmlns:a="http://schemas.openxmlformats.org/drawingml/2006/main" xmlns:r="http://schemas.openxmlformats.org/officeDocument/2006/relationships" xmlns:p="http://schemas.openxmlformats.org/presentationml/2006/main">
  <p:tag name="TIMING" val="|0.1|0.1|0.1|0.1"/>
</p:tagLst>
</file>

<file path=ppt/tags/tag26.xml><?xml version="1.0" encoding="utf-8"?>
<p:tagLst xmlns:a="http://schemas.openxmlformats.org/drawingml/2006/main" xmlns:r="http://schemas.openxmlformats.org/officeDocument/2006/relationships" xmlns:p="http://schemas.openxmlformats.org/presentationml/2006/main">
  <p:tag name="TIMING" val="|0.1|0.1|0.1|0.1"/>
</p:tagLst>
</file>

<file path=ppt/tags/tag27.xml><?xml version="1.0" encoding="utf-8"?>
<p:tagLst xmlns:a="http://schemas.openxmlformats.org/drawingml/2006/main" xmlns:r="http://schemas.openxmlformats.org/officeDocument/2006/relationships" xmlns:p="http://schemas.openxmlformats.org/presentationml/2006/main">
  <p:tag name="TIMING" val="|0.1|0.1|0.1|0.1"/>
</p:tagLst>
</file>

<file path=ppt/tags/tag28.xml><?xml version="1.0" encoding="utf-8"?>
<p:tagLst xmlns:a="http://schemas.openxmlformats.org/drawingml/2006/main" xmlns:r="http://schemas.openxmlformats.org/officeDocument/2006/relationships" xmlns:p="http://schemas.openxmlformats.org/presentationml/2006/main">
  <p:tag name="TIMING" val="|0.1|0.1|0.1|0.1"/>
</p:tagLst>
</file>

<file path=ppt/tags/tag29.xml><?xml version="1.0" encoding="utf-8"?>
<p:tagLst xmlns:a="http://schemas.openxmlformats.org/drawingml/2006/main" xmlns:r="http://schemas.openxmlformats.org/officeDocument/2006/relationships" xmlns:p="http://schemas.openxmlformats.org/presentationml/2006/main">
  <p:tag name="TIMING" val="|0.1|0.1|0.1|0.1"/>
</p:tagLst>
</file>

<file path=ppt/tags/tag3.xml><?xml version="1.0" encoding="utf-8"?>
<p:tagLst xmlns:a="http://schemas.openxmlformats.org/drawingml/2006/main" xmlns:r="http://schemas.openxmlformats.org/officeDocument/2006/relationships" xmlns:p="http://schemas.openxmlformats.org/presentationml/2006/main">
  <p:tag name="TIMING" val="|0.1|0.1|0.1|0.1"/>
</p:tagLst>
</file>

<file path=ppt/tags/tag30.xml><?xml version="1.0" encoding="utf-8"?>
<p:tagLst xmlns:a="http://schemas.openxmlformats.org/drawingml/2006/main" xmlns:r="http://schemas.openxmlformats.org/officeDocument/2006/relationships" xmlns:p="http://schemas.openxmlformats.org/presentationml/2006/main">
  <p:tag name="TIMING" val="|0.1|0.1|0.1|0.1"/>
</p:tagLst>
</file>

<file path=ppt/tags/tag31.xml><?xml version="1.0" encoding="utf-8"?>
<p:tagLst xmlns:a="http://schemas.openxmlformats.org/drawingml/2006/main" xmlns:r="http://schemas.openxmlformats.org/officeDocument/2006/relationships" xmlns:p="http://schemas.openxmlformats.org/presentationml/2006/main">
  <p:tag name="TIMING" val="|0.1|0.1|0.1|0.1"/>
</p:tagLst>
</file>

<file path=ppt/tags/tag32.xml><?xml version="1.0" encoding="utf-8"?>
<p:tagLst xmlns:a="http://schemas.openxmlformats.org/drawingml/2006/main" xmlns:r="http://schemas.openxmlformats.org/officeDocument/2006/relationships" xmlns:p="http://schemas.openxmlformats.org/presentationml/2006/main">
  <p:tag name="TIMING" val="|0.1|0.1|0.1|0.1"/>
</p:tagLst>
</file>

<file path=ppt/tags/tag33.xml><?xml version="1.0" encoding="utf-8"?>
<p:tagLst xmlns:a="http://schemas.openxmlformats.org/drawingml/2006/main" xmlns:r="http://schemas.openxmlformats.org/officeDocument/2006/relationships" xmlns:p="http://schemas.openxmlformats.org/presentationml/2006/main">
  <p:tag name="TIMING" val="|0.1|0.1|0.1|0.1"/>
</p:tagLst>
</file>

<file path=ppt/tags/tag34.xml><?xml version="1.0" encoding="utf-8"?>
<p:tagLst xmlns:a="http://schemas.openxmlformats.org/drawingml/2006/main" xmlns:r="http://schemas.openxmlformats.org/officeDocument/2006/relationships" xmlns:p="http://schemas.openxmlformats.org/presentationml/2006/main">
  <p:tag name="TIMING" val="|0.1|0.1|0.1|0.1"/>
</p:tagLst>
</file>

<file path=ppt/tags/tag35.xml><?xml version="1.0" encoding="utf-8"?>
<p:tagLst xmlns:a="http://schemas.openxmlformats.org/drawingml/2006/main" xmlns:r="http://schemas.openxmlformats.org/officeDocument/2006/relationships" xmlns:p="http://schemas.openxmlformats.org/presentationml/2006/main">
  <p:tag name="TIMING" val="|0.1|0.1|0.1|0.1"/>
</p:tagLst>
</file>

<file path=ppt/tags/tag36.xml><?xml version="1.0" encoding="utf-8"?>
<p:tagLst xmlns:a="http://schemas.openxmlformats.org/drawingml/2006/main" xmlns:r="http://schemas.openxmlformats.org/officeDocument/2006/relationships" xmlns:p="http://schemas.openxmlformats.org/presentationml/2006/main">
  <p:tag name="TIMING" val="|0.1|0.1|0.1|0.1"/>
</p:tagLst>
</file>

<file path=ppt/tags/tag37.xml><?xml version="1.0" encoding="utf-8"?>
<p:tagLst xmlns:a="http://schemas.openxmlformats.org/drawingml/2006/main" xmlns:r="http://schemas.openxmlformats.org/officeDocument/2006/relationships" xmlns:p="http://schemas.openxmlformats.org/presentationml/2006/main">
  <p:tag name="TIMING" val="|0.1|0.1|0.1|0.1"/>
</p:tagLst>
</file>

<file path=ppt/tags/tag4.xml><?xml version="1.0" encoding="utf-8"?>
<p:tagLst xmlns:a="http://schemas.openxmlformats.org/drawingml/2006/main" xmlns:r="http://schemas.openxmlformats.org/officeDocument/2006/relationships" xmlns:p="http://schemas.openxmlformats.org/presentationml/2006/main">
  <p:tag name="TIMING" val="|0.1|0.1|0.1|0.1"/>
</p:tagLst>
</file>

<file path=ppt/tags/tag5.xml><?xml version="1.0" encoding="utf-8"?>
<p:tagLst xmlns:a="http://schemas.openxmlformats.org/drawingml/2006/main" xmlns:r="http://schemas.openxmlformats.org/officeDocument/2006/relationships" xmlns:p="http://schemas.openxmlformats.org/presentationml/2006/main">
  <p:tag name="TIMING" val="|0.1|0.1|0.1|0.1"/>
</p:tagLst>
</file>

<file path=ppt/tags/tag6.xml><?xml version="1.0" encoding="utf-8"?>
<p:tagLst xmlns:a="http://schemas.openxmlformats.org/drawingml/2006/main" xmlns:r="http://schemas.openxmlformats.org/officeDocument/2006/relationships" xmlns:p="http://schemas.openxmlformats.org/presentationml/2006/main">
  <p:tag name="TIMING" val="|0.1|0.1|0.1|0.1"/>
</p:tagLst>
</file>

<file path=ppt/tags/tag7.xml><?xml version="1.0" encoding="utf-8"?>
<p:tagLst xmlns:a="http://schemas.openxmlformats.org/drawingml/2006/main" xmlns:r="http://schemas.openxmlformats.org/officeDocument/2006/relationships" xmlns:p="http://schemas.openxmlformats.org/presentationml/2006/main">
  <p:tag name="TIMING" val="|0.1|0.1|0.1|0.1"/>
</p:tagLst>
</file>

<file path=ppt/tags/tag8.xml><?xml version="1.0" encoding="utf-8"?>
<p:tagLst xmlns:a="http://schemas.openxmlformats.org/drawingml/2006/main" xmlns:r="http://schemas.openxmlformats.org/officeDocument/2006/relationships" xmlns:p="http://schemas.openxmlformats.org/presentationml/2006/main">
  <p:tag name="TIMING" val="|0.1|0.1|0.1|0.1"/>
</p:tagLst>
</file>

<file path=ppt/tags/tag9.xml><?xml version="1.0" encoding="utf-8"?>
<p:tagLst xmlns:a="http://schemas.openxmlformats.org/drawingml/2006/main" xmlns:r="http://schemas.openxmlformats.org/officeDocument/2006/relationships" xmlns:p="http://schemas.openxmlformats.org/presentationml/2006/main">
  <p:tag name="TIMING" val="|0.1|0.1|0.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68d041b-9a10-4be2-b6cd-b5b7425bd793}" enabled="0" method="" siteId="{268d041b-9a10-4be2-b6cd-b5b7425bd793}" removed="1"/>
</clbl:labelList>
</file>

<file path=docProps/app.xml><?xml version="1.0" encoding="utf-8"?>
<Properties xmlns="http://schemas.openxmlformats.org/officeDocument/2006/extended-properties" xmlns:vt="http://schemas.openxmlformats.org/officeDocument/2006/docPropsVTypes">
  <TotalTime>1047</TotalTime>
  <Words>3327</Words>
  <Application>Microsoft Office PowerPoint</Application>
  <PresentationFormat>Widescreen</PresentationFormat>
  <Paragraphs>253</Paragraphs>
  <Slides>38</Slides>
  <Notes>11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Modern Workplace design</vt:lpstr>
      <vt:lpstr>[~]whoami: airwalkreply\walterfraser</vt:lpstr>
      <vt:lpstr>Where to begin?</vt:lpstr>
      <vt:lpstr>A layered approach to design</vt:lpstr>
      <vt:lpstr>Identify your organisational requirements</vt:lpstr>
      <vt:lpstr>PowerPoint Presentation</vt:lpstr>
      <vt:lpstr>PowerPoint Presentation</vt:lpstr>
      <vt:lpstr>Design principles</vt:lpstr>
      <vt:lpstr>PowerPoint Presentation</vt:lpstr>
      <vt:lpstr>Creating a capability model</vt:lpstr>
      <vt:lpstr>Organisational requirements and technical capabilities</vt:lpstr>
      <vt:lpstr>Examples of a capability model</vt:lpstr>
      <vt:lpstr>Example: Modern Identity capability model</vt:lpstr>
      <vt:lpstr>Example: Modern workplace capability model</vt:lpstr>
      <vt:lpstr>Filling the gaps</vt:lpstr>
      <vt:lpstr>What is a framework?</vt:lpstr>
      <vt:lpstr>Framework components</vt:lpstr>
      <vt:lpstr>Example framework: CIS critical security controls v8</vt:lpstr>
      <vt:lpstr>Example framework: CIS critical security controls v8</vt:lpstr>
      <vt:lpstr>Examples of CIS controls</vt:lpstr>
      <vt:lpstr>1: Inventory and control of hardware assets</vt:lpstr>
      <vt:lpstr>1: Inventory and control of hardware assets</vt:lpstr>
      <vt:lpstr>What are the risks being raised by this control?</vt:lpstr>
      <vt:lpstr>What are my recommended baseline safeguards?</vt:lpstr>
      <vt:lpstr>2: Inventory and control of software assets</vt:lpstr>
      <vt:lpstr>2: Inventory and control of software assets</vt:lpstr>
      <vt:lpstr>PowerPoint Presentation</vt:lpstr>
      <vt:lpstr>What are my recommended baseline safeguards?</vt:lpstr>
      <vt:lpstr>3: Data protection</vt:lpstr>
      <vt:lpstr>PowerPoint Presentation</vt:lpstr>
      <vt:lpstr>PowerPoint Presentation</vt:lpstr>
      <vt:lpstr>What are my recommended baseline safeguards?</vt:lpstr>
      <vt:lpstr>Configuration implementation and management</vt:lpstr>
      <vt:lpstr>Microsoft 365 DSC tenant configuration management</vt:lpstr>
      <vt:lpstr>A layered approach to design</vt:lpstr>
      <vt:lpstr>Finalisation</vt:lpstr>
      <vt:lpstr>Questions?</vt:lpstr>
      <vt:lpstr>Contact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MEMUG Scotland</dc:title>
  <dc:creator>Scott McAllister</dc:creator>
  <cp:lastModifiedBy>Walter Fraser</cp:lastModifiedBy>
  <cp:revision>18</cp:revision>
  <dcterms:created xsi:type="dcterms:W3CDTF">2022-08-02T07:56:41Z</dcterms:created>
  <dcterms:modified xsi:type="dcterms:W3CDTF">2023-03-17T06:58:22Z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c3c1978-9b07-4451-a7b0-23e629b54b49_Enabled">
    <vt:lpwstr>true</vt:lpwstr>
  </property>
  <property fmtid="{D5CDD505-2E9C-101B-9397-08002B2CF9AE}" pid="3" name="MSIP_Label_1c3c1978-9b07-4451-a7b0-23e629b54b49_SetDate">
    <vt:lpwstr>2022-12-10T18:40:34Z</vt:lpwstr>
  </property>
  <property fmtid="{D5CDD505-2E9C-101B-9397-08002B2CF9AE}" pid="4" name="MSIP_Label_1c3c1978-9b07-4451-a7b0-23e629b54b49_Method">
    <vt:lpwstr>Privileged</vt:lpwstr>
  </property>
  <property fmtid="{D5CDD505-2E9C-101B-9397-08002B2CF9AE}" pid="5" name="MSIP_Label_1c3c1978-9b07-4451-a7b0-23e629b54b49_Name">
    <vt:lpwstr>AIP - Public</vt:lpwstr>
  </property>
  <property fmtid="{D5CDD505-2E9C-101B-9397-08002B2CF9AE}" pid="6" name="MSIP_Label_1c3c1978-9b07-4451-a7b0-23e629b54b49_SiteId">
    <vt:lpwstr>7c547dc4-433c-47f9-bbfc-18051cb983bf</vt:lpwstr>
  </property>
  <property fmtid="{D5CDD505-2E9C-101B-9397-08002B2CF9AE}" pid="7" name="MSIP_Label_1c3c1978-9b07-4451-a7b0-23e629b54b49_ActionId">
    <vt:lpwstr>a95c997e-de36-4a1c-827a-5a00807e82db</vt:lpwstr>
  </property>
  <property fmtid="{D5CDD505-2E9C-101B-9397-08002B2CF9AE}" pid="8" name="MSIP_Label_1c3c1978-9b07-4451-a7b0-23e629b54b49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Data Classification - Public</vt:lpwstr>
  </property>
</Properties>
</file>